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7" r:id="rId2"/>
    <p:sldId id="258" r:id="rId3"/>
    <p:sldId id="265" r:id="rId4"/>
    <p:sldId id="266" r:id="rId5"/>
    <p:sldId id="264" r:id="rId6"/>
    <p:sldId id="267" r:id="rId7"/>
    <p:sldId id="268" r:id="rId8"/>
    <p:sldId id="269" r:id="rId9"/>
    <p:sldId id="270" r:id="rId10"/>
    <p:sldId id="271" r:id="rId11"/>
    <p:sldId id="259" r:id="rId12"/>
    <p:sldId id="260" r:id="rId13"/>
    <p:sldId id="261" r:id="rId14"/>
    <p:sldId id="262" r:id="rId15"/>
    <p:sldId id="263" r:id="rId16"/>
  </p:sldIdLst>
  <p:sldSz cx="18288000" cy="10287000"/>
  <p:notesSz cx="6858000" cy="9144000"/>
  <p:embeddedFontLst>
    <p:embeddedFont>
      <p:font typeface="Alegreya Sans" panose="020B0604020202020204" charset="0"/>
      <p:regular r:id="rId18"/>
      <p:bold r:id="rId19"/>
      <p:italic r:id="rId20"/>
      <p:boldItalic r:id="rId21"/>
    </p:embeddedFont>
    <p:embeddedFont>
      <p:font typeface="Alegreya Sans Medium" panose="020B0604020202020204" charset="0"/>
      <p:regular r:id="rId22"/>
      <p:bold r:id="rId23"/>
      <p:italic r:id="rId24"/>
      <p:boldItalic r:id="rId25"/>
    </p:embeddedFont>
    <p:embeddedFont>
      <p:font typeface="Bookman Old Style" panose="02050604050505020204" pitchFamily="18"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Merriweather"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8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5A4E364-4CDC-4B59-A649-B96F4483522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7" autoAdjust="0"/>
    <p:restoredTop sz="94660"/>
  </p:normalViewPr>
  <p:slideViewPr>
    <p:cSldViewPr snapToGrid="0">
      <p:cViewPr>
        <p:scale>
          <a:sx n="50" d="100"/>
          <a:sy n="50" d="100"/>
        </p:scale>
        <p:origin x="984"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8701"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02"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1048635"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636"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048644"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645"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1048626" name="Google Shape;34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627" name="Google Shape;3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048620" name="Google Shape;1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621"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048600" name="Google Shape;13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601"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048588" name="Google Shape;13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58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1048593" name="Google Shape;57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594" name="Google Shape;5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048581"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582"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583"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1048670"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71"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lvl1pPr>
            <a:lvl2pPr marL="914400" lvl="1" indent="-342900" algn="l">
              <a:lnSpc>
                <a:spcPct val="100000"/>
              </a:lnSpc>
              <a:spcBef>
                <a:spcPts val="360"/>
              </a:spcBef>
              <a:spcAft>
                <a:spcPts val="0"/>
              </a:spcAft>
              <a:buClr>
                <a:schemeClr val="dk1"/>
              </a:buClr>
              <a:buSzPts val="1800"/>
              <a:buChar char="–"/>
            </a:lvl2pPr>
            <a:lvl3pPr marL="1371600" lvl="2" indent="-342900" algn="l">
              <a:lnSpc>
                <a:spcPct val="100000"/>
              </a:lnSpc>
              <a:spcBef>
                <a:spcPts val="360"/>
              </a:spcBef>
              <a:spcAft>
                <a:spcPts val="0"/>
              </a:spcAft>
              <a:buClr>
                <a:schemeClr val="dk1"/>
              </a:buClr>
              <a:buSzPts val="1800"/>
              <a:buChar char="•"/>
            </a:lvl3pPr>
            <a:lvl4pPr marL="1828800" lvl="3" indent="-342900" algn="l">
              <a:lnSpc>
                <a:spcPct val="100000"/>
              </a:lnSpc>
              <a:spcBef>
                <a:spcPts val="360"/>
              </a:spcBef>
              <a:spcAft>
                <a:spcPts val="0"/>
              </a:spcAft>
              <a:buClr>
                <a:schemeClr val="dk1"/>
              </a:buClr>
              <a:buSzPts val="1800"/>
              <a:buChar char="–"/>
            </a:lvl4pPr>
            <a:lvl5pPr marL="2286000" lvl="4" indent="-342900" algn="l">
              <a:lnSpc>
                <a:spcPct val="100000"/>
              </a:lnSpc>
              <a:spcBef>
                <a:spcPts val="360"/>
              </a:spcBef>
              <a:spcAft>
                <a:spcPts val="0"/>
              </a:spcAft>
              <a:buClr>
                <a:schemeClr val="dk1"/>
              </a:buClr>
              <a:buSzPts val="1800"/>
              <a:buChar char="»"/>
            </a:lvl5pPr>
            <a:lvl6pPr marL="2743200" lvl="5" indent="-342900" algn="l">
              <a:lnSpc>
                <a:spcPct val="100000"/>
              </a:lnSpc>
              <a:spcBef>
                <a:spcPts val="360"/>
              </a:spcBef>
              <a:spcAft>
                <a:spcPts val="0"/>
              </a:spcAft>
              <a:buClr>
                <a:schemeClr val="dk1"/>
              </a:buClr>
              <a:buSzPts val="1800"/>
              <a:buChar char="•"/>
            </a:lvl6pPr>
            <a:lvl7pPr marL="3200400" lvl="6" indent="-342900" algn="l">
              <a:lnSpc>
                <a:spcPct val="100000"/>
              </a:lnSpc>
              <a:spcBef>
                <a:spcPts val="360"/>
              </a:spcBef>
              <a:spcAft>
                <a:spcPts val="0"/>
              </a:spcAft>
              <a:buClr>
                <a:schemeClr val="dk1"/>
              </a:buClr>
              <a:buSzPts val="1800"/>
              <a:buChar char="•"/>
            </a:lvl7pPr>
            <a:lvl8pPr marL="3657600" lvl="7" indent="-342900" algn="l">
              <a:lnSpc>
                <a:spcPct val="100000"/>
              </a:lnSpc>
              <a:spcBef>
                <a:spcPts val="360"/>
              </a:spcBef>
              <a:spcAft>
                <a:spcPts val="0"/>
              </a:spcAft>
              <a:buClr>
                <a:schemeClr val="dk1"/>
              </a:buClr>
              <a:buSzPts val="1800"/>
              <a:buChar char="•"/>
            </a:lvl8pPr>
            <a:lvl9pPr marL="4114800" lvl="8" indent="-342900" algn="l">
              <a:lnSpc>
                <a:spcPct val="100000"/>
              </a:lnSpc>
              <a:spcBef>
                <a:spcPts val="360"/>
              </a:spcBef>
              <a:spcAft>
                <a:spcPts val="0"/>
              </a:spcAft>
              <a:buClr>
                <a:schemeClr val="dk1"/>
              </a:buClr>
              <a:buSzPts val="1800"/>
              <a:buChar char="•"/>
            </a:lvl9pPr>
          </a:lstStyle>
          <a:p>
            <a:endParaRPr/>
          </a:p>
        </p:txBody>
      </p:sp>
      <p:sp>
        <p:nvSpPr>
          <p:cNvPr id="1048672"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73"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74"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1048654"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55"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lvl1pPr>
            <a:lvl2pPr marL="914400" lvl="1" indent="-342900" algn="l">
              <a:lnSpc>
                <a:spcPct val="100000"/>
              </a:lnSpc>
              <a:spcBef>
                <a:spcPts val="360"/>
              </a:spcBef>
              <a:spcAft>
                <a:spcPts val="0"/>
              </a:spcAft>
              <a:buClr>
                <a:schemeClr val="dk1"/>
              </a:buClr>
              <a:buSzPts val="1800"/>
              <a:buChar char="–"/>
            </a:lvl2pPr>
            <a:lvl3pPr marL="1371600" lvl="2" indent="-342900" algn="l">
              <a:lnSpc>
                <a:spcPct val="100000"/>
              </a:lnSpc>
              <a:spcBef>
                <a:spcPts val="360"/>
              </a:spcBef>
              <a:spcAft>
                <a:spcPts val="0"/>
              </a:spcAft>
              <a:buClr>
                <a:schemeClr val="dk1"/>
              </a:buClr>
              <a:buSzPts val="1800"/>
              <a:buChar char="•"/>
            </a:lvl3pPr>
            <a:lvl4pPr marL="1828800" lvl="3" indent="-342900" algn="l">
              <a:lnSpc>
                <a:spcPct val="100000"/>
              </a:lnSpc>
              <a:spcBef>
                <a:spcPts val="360"/>
              </a:spcBef>
              <a:spcAft>
                <a:spcPts val="0"/>
              </a:spcAft>
              <a:buClr>
                <a:schemeClr val="dk1"/>
              </a:buClr>
              <a:buSzPts val="1800"/>
              <a:buChar char="–"/>
            </a:lvl4pPr>
            <a:lvl5pPr marL="2286000" lvl="4" indent="-342900" algn="l">
              <a:lnSpc>
                <a:spcPct val="100000"/>
              </a:lnSpc>
              <a:spcBef>
                <a:spcPts val="360"/>
              </a:spcBef>
              <a:spcAft>
                <a:spcPts val="0"/>
              </a:spcAft>
              <a:buClr>
                <a:schemeClr val="dk1"/>
              </a:buClr>
              <a:buSzPts val="1800"/>
              <a:buChar char="»"/>
            </a:lvl5pPr>
            <a:lvl6pPr marL="2743200" lvl="5" indent="-342900" algn="l">
              <a:lnSpc>
                <a:spcPct val="100000"/>
              </a:lnSpc>
              <a:spcBef>
                <a:spcPts val="360"/>
              </a:spcBef>
              <a:spcAft>
                <a:spcPts val="0"/>
              </a:spcAft>
              <a:buClr>
                <a:schemeClr val="dk1"/>
              </a:buClr>
              <a:buSzPts val="1800"/>
              <a:buChar char="•"/>
            </a:lvl6pPr>
            <a:lvl7pPr marL="3200400" lvl="6" indent="-342900" algn="l">
              <a:lnSpc>
                <a:spcPct val="100000"/>
              </a:lnSpc>
              <a:spcBef>
                <a:spcPts val="360"/>
              </a:spcBef>
              <a:spcAft>
                <a:spcPts val="0"/>
              </a:spcAft>
              <a:buClr>
                <a:schemeClr val="dk1"/>
              </a:buClr>
              <a:buSzPts val="1800"/>
              <a:buChar char="•"/>
            </a:lvl7pPr>
            <a:lvl8pPr marL="3657600" lvl="7" indent="-342900" algn="l">
              <a:lnSpc>
                <a:spcPct val="100000"/>
              </a:lnSpc>
              <a:spcBef>
                <a:spcPts val="360"/>
              </a:spcBef>
              <a:spcAft>
                <a:spcPts val="0"/>
              </a:spcAft>
              <a:buClr>
                <a:schemeClr val="dk1"/>
              </a:buClr>
              <a:buSzPts val="1800"/>
              <a:buChar char="•"/>
            </a:lvl8pPr>
            <a:lvl9pPr marL="4114800" lvl="8" indent="-342900" algn="l">
              <a:lnSpc>
                <a:spcPct val="100000"/>
              </a:lnSpc>
              <a:spcBef>
                <a:spcPts val="360"/>
              </a:spcBef>
              <a:spcAft>
                <a:spcPts val="0"/>
              </a:spcAft>
              <a:buClr>
                <a:schemeClr val="dk1"/>
              </a:buClr>
              <a:buSzPts val="1800"/>
              <a:buChar char="•"/>
            </a:lvl9pPr>
          </a:lstStyle>
          <a:p>
            <a:endParaRPr/>
          </a:p>
        </p:txBody>
      </p:sp>
      <p:sp>
        <p:nvSpPr>
          <p:cNvPr id="1048656"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57"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58"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048659"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60"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048661"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62"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63"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1048675"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76"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lvl1pPr>
            <a:lvl2pPr marL="914400" lvl="1" indent="-342900" algn="l">
              <a:lnSpc>
                <a:spcPct val="100000"/>
              </a:lnSpc>
              <a:spcBef>
                <a:spcPts val="360"/>
              </a:spcBef>
              <a:spcAft>
                <a:spcPts val="0"/>
              </a:spcAft>
              <a:buClr>
                <a:schemeClr val="dk1"/>
              </a:buClr>
              <a:buSzPts val="1800"/>
              <a:buChar char="–"/>
            </a:lvl2pPr>
            <a:lvl3pPr marL="1371600" lvl="2" indent="-342900" algn="l">
              <a:lnSpc>
                <a:spcPct val="100000"/>
              </a:lnSpc>
              <a:spcBef>
                <a:spcPts val="360"/>
              </a:spcBef>
              <a:spcAft>
                <a:spcPts val="0"/>
              </a:spcAft>
              <a:buClr>
                <a:schemeClr val="dk1"/>
              </a:buClr>
              <a:buSzPts val="1800"/>
              <a:buChar char="•"/>
            </a:lvl3pPr>
            <a:lvl4pPr marL="1828800" lvl="3" indent="-342900" algn="l">
              <a:lnSpc>
                <a:spcPct val="100000"/>
              </a:lnSpc>
              <a:spcBef>
                <a:spcPts val="360"/>
              </a:spcBef>
              <a:spcAft>
                <a:spcPts val="0"/>
              </a:spcAft>
              <a:buClr>
                <a:schemeClr val="dk1"/>
              </a:buClr>
              <a:buSzPts val="1800"/>
              <a:buChar char="–"/>
            </a:lvl4pPr>
            <a:lvl5pPr marL="2286000" lvl="4" indent="-342900" algn="l">
              <a:lnSpc>
                <a:spcPct val="100000"/>
              </a:lnSpc>
              <a:spcBef>
                <a:spcPts val="360"/>
              </a:spcBef>
              <a:spcAft>
                <a:spcPts val="0"/>
              </a:spcAft>
              <a:buClr>
                <a:schemeClr val="dk1"/>
              </a:buClr>
              <a:buSzPts val="1800"/>
              <a:buChar char="»"/>
            </a:lvl5pPr>
            <a:lvl6pPr marL="2743200" lvl="5" indent="-342900" algn="l">
              <a:lnSpc>
                <a:spcPct val="100000"/>
              </a:lnSpc>
              <a:spcBef>
                <a:spcPts val="360"/>
              </a:spcBef>
              <a:spcAft>
                <a:spcPts val="0"/>
              </a:spcAft>
              <a:buClr>
                <a:schemeClr val="dk1"/>
              </a:buClr>
              <a:buSzPts val="1800"/>
              <a:buChar char="•"/>
            </a:lvl6pPr>
            <a:lvl7pPr marL="3200400" lvl="6" indent="-342900" algn="l">
              <a:lnSpc>
                <a:spcPct val="100000"/>
              </a:lnSpc>
              <a:spcBef>
                <a:spcPts val="360"/>
              </a:spcBef>
              <a:spcAft>
                <a:spcPts val="0"/>
              </a:spcAft>
              <a:buClr>
                <a:schemeClr val="dk1"/>
              </a:buClr>
              <a:buSzPts val="1800"/>
              <a:buChar char="•"/>
            </a:lvl7pPr>
            <a:lvl8pPr marL="3657600" lvl="7" indent="-342900" algn="l">
              <a:lnSpc>
                <a:spcPct val="100000"/>
              </a:lnSpc>
              <a:spcBef>
                <a:spcPts val="360"/>
              </a:spcBef>
              <a:spcAft>
                <a:spcPts val="0"/>
              </a:spcAft>
              <a:buClr>
                <a:schemeClr val="dk1"/>
              </a:buClr>
              <a:buSzPts val="1800"/>
              <a:buChar char="•"/>
            </a:lvl8pPr>
            <a:lvl9pPr marL="4114800" lvl="8" indent="-342900" algn="l">
              <a:lnSpc>
                <a:spcPct val="100000"/>
              </a:lnSpc>
              <a:spcBef>
                <a:spcPts val="360"/>
              </a:spcBef>
              <a:spcAft>
                <a:spcPts val="0"/>
              </a:spcAft>
              <a:buClr>
                <a:schemeClr val="dk1"/>
              </a:buClr>
              <a:buSzPts val="1800"/>
              <a:buChar char="•"/>
            </a:lvl9pPr>
          </a:lstStyle>
          <a:p>
            <a:endParaRPr/>
          </a:p>
        </p:txBody>
      </p:sp>
      <p:sp>
        <p:nvSpPr>
          <p:cNvPr id="1048677"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78"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79"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1048680"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81"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048682"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83"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84"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1048685"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86"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48687"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48688"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89"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90"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1048646"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47"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48648"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48649"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48650"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48651"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52"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53"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1048691"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92"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93"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94"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104869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9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04869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4869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9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0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1048664"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65" name="Google Shape;63;p10"/>
          <p:cNvSpPr>
            <a:spLocks noGrp="1"/>
          </p:cNvSpPr>
          <p:nvPr>
            <p:ph type="pic" idx="2"/>
          </p:nvPr>
        </p:nvSpPr>
        <p:spPr>
          <a:xfrm>
            <a:off x="1792288" y="612775"/>
            <a:ext cx="5486400" cy="4114800"/>
          </a:xfrm>
          <a:prstGeom prst="rect">
            <a:avLst/>
          </a:prstGeom>
          <a:noFill/>
          <a:ln>
            <a:noFill/>
          </a:ln>
        </p:spPr>
      </p:sp>
      <p:sp>
        <p:nvSpPr>
          <p:cNvPr id="1048666"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48667"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68"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69"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4857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857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4857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4858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83"/>
        <p:cNvGrpSpPr/>
        <p:nvPr/>
      </p:nvGrpSpPr>
      <p:grpSpPr>
        <a:xfrm>
          <a:off x="0" y="0"/>
          <a:ext cx="0" cy="0"/>
          <a:chOff x="0" y="0"/>
          <a:chExt cx="0" cy="0"/>
        </a:xfrm>
      </p:grpSpPr>
      <p:pic>
        <p:nvPicPr>
          <p:cNvPr id="2097155" name="Google Shape;84;p13"/>
          <p:cNvPicPr preferRelativeResize="0">
            <a:picLocks/>
          </p:cNvPicPr>
          <p:nvPr/>
        </p:nvPicPr>
        <p:blipFill rotWithShape="1">
          <a:blip r:embed="rId3">
            <a:alphaModFix/>
          </a:blip>
          <a:srcRect l="14682" t="10469" b="44934"/>
          <a:stretch>
            <a:fillRect/>
          </a:stretch>
        </p:blipFill>
        <p:spPr>
          <a:xfrm>
            <a:off x="-1" y="2769153"/>
            <a:ext cx="18288000" cy="6374847"/>
          </a:xfrm>
          <a:prstGeom prst="rect">
            <a:avLst/>
          </a:prstGeom>
          <a:noFill/>
          <a:ln>
            <a:noFill/>
          </a:ln>
        </p:spPr>
      </p:pic>
      <p:cxnSp>
        <p:nvCxnSpPr>
          <p:cNvPr id="3145743" name="Google Shape;86;p13"/>
          <p:cNvCxnSpPr>
            <a:cxnSpLocks/>
          </p:cNvCxnSpPr>
          <p:nvPr/>
        </p:nvCxnSpPr>
        <p:spPr>
          <a:xfrm>
            <a:off x="8495771" y="1214438"/>
            <a:ext cx="1296457" cy="0"/>
          </a:xfrm>
          <a:prstGeom prst="straightConnector1">
            <a:avLst/>
          </a:prstGeom>
          <a:noFill/>
          <a:ln w="38100" cap="flat" cmpd="sng">
            <a:solidFill>
              <a:srgbClr val="000000"/>
            </a:solidFill>
            <a:prstDash val="solid"/>
            <a:round/>
            <a:headEnd type="none" w="sm" len="sm"/>
            <a:tailEnd type="none" w="sm" len="sm"/>
          </a:ln>
        </p:spPr>
      </p:cxnSp>
      <p:sp>
        <p:nvSpPr>
          <p:cNvPr id="1048629" name="Google Shape;87;p13"/>
          <p:cNvSpPr txBox="1"/>
          <p:nvPr/>
        </p:nvSpPr>
        <p:spPr>
          <a:xfrm>
            <a:off x="14259505" y="9530172"/>
            <a:ext cx="2999700" cy="350548"/>
          </a:xfrm>
          <a:prstGeom prst="rect">
            <a:avLst/>
          </a:prstGeom>
          <a:noFill/>
          <a:ln>
            <a:noFill/>
          </a:ln>
        </p:spPr>
        <p:txBody>
          <a:bodyPr spcFirstLastPara="1" wrap="square" lIns="0" tIns="0" rIns="0" bIns="0" anchor="t" anchorCtr="0">
            <a:spAutoFit/>
          </a:bodyPr>
          <a:lstStyle/>
          <a:p>
            <a:pPr marL="0" marR="0" lvl="0" indent="0" algn="r" rtl="0">
              <a:lnSpc>
                <a:spcPct val="120010"/>
              </a:lnSpc>
              <a:spcBef>
                <a:spcPts val="0"/>
              </a:spcBef>
              <a:spcAft>
                <a:spcPts val="0"/>
              </a:spcAft>
              <a:buClr>
                <a:srgbClr val="000000"/>
              </a:buClr>
              <a:buSzPts val="1999"/>
              <a:buFont typeface="Arial"/>
              <a:buNone/>
            </a:pPr>
            <a:r>
              <a:rPr lang="en-US" sz="1999" b="0" i="0" u="none" strike="noStrike" cap="none" dirty="0">
                <a:solidFill>
                  <a:srgbClr val="000000"/>
                </a:solidFill>
                <a:latin typeface="Alegreya Sans Medium"/>
                <a:ea typeface="Alegreya Sans Medium"/>
                <a:cs typeface="Alegreya Sans Medium"/>
                <a:sym typeface="Alegreya Sans Medium"/>
              </a:rPr>
              <a:t>PROJECT TIMELINE</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1048630" name="Google Shape;88;p13"/>
          <p:cNvSpPr txBox="1"/>
          <p:nvPr/>
        </p:nvSpPr>
        <p:spPr>
          <a:xfrm>
            <a:off x="1028700" y="9530172"/>
            <a:ext cx="2999700" cy="369204"/>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1999"/>
              <a:buFont typeface="Arial"/>
              <a:buNone/>
            </a:pPr>
            <a:r>
              <a:rPr lang="en-US" sz="1999" dirty="0">
                <a:latin typeface="Alegreya Sans Medium"/>
                <a:ea typeface="Alegreya Sans Medium"/>
                <a:cs typeface="Alegreya Sans Medium"/>
                <a:sym typeface="Alegreya Sans Medium"/>
              </a:rPr>
              <a:t>02/06/2023</a:t>
            </a:r>
            <a:endParaRPr sz="1400" b="0" i="0" u="none" strike="noStrike" cap="none" dirty="0">
              <a:solidFill>
                <a:srgbClr val="000000"/>
              </a:solidFill>
              <a:latin typeface="Alegreya Sans Medium"/>
              <a:ea typeface="Alegreya Sans Medium"/>
              <a:cs typeface="Alegreya Sans Medium"/>
              <a:sym typeface="Alegreya Sans Medium"/>
            </a:endParaRPr>
          </a:p>
        </p:txBody>
      </p:sp>
      <p:cxnSp>
        <p:nvCxnSpPr>
          <p:cNvPr id="3145744" name="Google Shape;89;p13"/>
          <p:cNvCxnSpPr>
            <a:cxnSpLocks/>
          </p:cNvCxnSpPr>
          <p:nvPr/>
        </p:nvCxnSpPr>
        <p:spPr>
          <a:xfrm>
            <a:off x="0" y="9144000"/>
            <a:ext cx="18288000" cy="0"/>
          </a:xfrm>
          <a:prstGeom prst="straightConnector1">
            <a:avLst/>
          </a:prstGeom>
          <a:noFill/>
          <a:ln w="28575" cap="flat" cmpd="sng">
            <a:solidFill>
              <a:srgbClr val="000000"/>
            </a:solidFill>
            <a:prstDash val="solid"/>
            <a:round/>
            <a:headEnd type="none" w="sm" len="sm"/>
            <a:tailEnd type="none" w="sm" len="sm"/>
          </a:ln>
        </p:spPr>
      </p:cxnSp>
      <p:cxnSp>
        <p:nvCxnSpPr>
          <p:cNvPr id="3145745" name="Google Shape;90;p13"/>
          <p:cNvCxnSpPr>
            <a:cxnSpLocks/>
          </p:cNvCxnSpPr>
          <p:nvPr/>
        </p:nvCxnSpPr>
        <p:spPr>
          <a:xfrm>
            <a:off x="0" y="2783441"/>
            <a:ext cx="18288000" cy="0"/>
          </a:xfrm>
          <a:prstGeom prst="straightConnector1">
            <a:avLst/>
          </a:prstGeom>
          <a:noFill/>
          <a:ln w="28575" cap="flat" cmpd="sng">
            <a:solidFill>
              <a:srgbClr val="000000"/>
            </a:solidFill>
            <a:prstDash val="solid"/>
            <a:round/>
            <a:headEnd type="none" w="sm" len="sm"/>
            <a:tailEnd type="none" w="sm" len="sm"/>
          </a:ln>
        </p:spPr>
      </p:cxnSp>
      <p:sp>
        <p:nvSpPr>
          <p:cNvPr id="1048631" name="Google Shape;91;p13"/>
          <p:cNvSpPr txBox="1"/>
          <p:nvPr/>
        </p:nvSpPr>
        <p:spPr>
          <a:xfrm>
            <a:off x="1961724" y="1403479"/>
            <a:ext cx="14364600" cy="1310359"/>
          </a:xfrm>
          <a:prstGeom prst="rect">
            <a:avLst/>
          </a:prstGeom>
          <a:noFill/>
          <a:ln>
            <a:noFill/>
          </a:ln>
        </p:spPr>
        <p:txBody>
          <a:bodyPr spcFirstLastPara="1" wrap="square" lIns="0" tIns="0" rIns="0" bIns="0" anchor="t" anchorCtr="0">
            <a:spAutoFit/>
          </a:bodyPr>
          <a:lstStyle/>
          <a:p>
            <a:pPr lvl="0" algn="ctr">
              <a:lnSpc>
                <a:spcPct val="131000"/>
              </a:lnSpc>
              <a:buSzPts val="6500"/>
            </a:pPr>
            <a:r>
              <a:rPr lang="en-US" sz="6500" dirty="0">
                <a:latin typeface="Merriweather"/>
                <a:ea typeface="Merriweather"/>
                <a:cs typeface="Merriweather"/>
                <a:sym typeface="Merriweather"/>
              </a:rPr>
              <a:t>Progress Review - 1 </a:t>
            </a:r>
            <a:endParaRPr sz="1400" b="0" i="0" u="none" strike="noStrike" cap="none" dirty="0">
              <a:solidFill>
                <a:srgbClr val="000000"/>
              </a:solidFill>
              <a:latin typeface="Merriweather"/>
              <a:ea typeface="Merriweather"/>
              <a:cs typeface="Merriweather"/>
              <a:sym typeface="Merriweather"/>
            </a:endParaRPr>
          </a:p>
        </p:txBody>
      </p:sp>
      <p:sp>
        <p:nvSpPr>
          <p:cNvPr id="1048632" name="TextBox 2"/>
          <p:cNvSpPr txBox="1"/>
          <p:nvPr/>
        </p:nvSpPr>
        <p:spPr>
          <a:xfrm>
            <a:off x="331450" y="504750"/>
            <a:ext cx="2197100" cy="400110"/>
          </a:xfrm>
          <a:prstGeom prst="rect">
            <a:avLst/>
          </a:prstGeom>
          <a:noFill/>
        </p:spPr>
        <p:txBody>
          <a:bodyPr wrap="square" rtlCol="0">
            <a:spAutoFit/>
          </a:bodyPr>
          <a:lstStyle/>
          <a:p>
            <a:pPr algn="ctr"/>
            <a:r>
              <a:rPr lang="en-US" sz="2000" dirty="0">
                <a:latin typeface="Alegreya Sans" panose="020B0604020202020204" charset="0"/>
              </a:rPr>
              <a:t>PVG COET - PUNE</a:t>
            </a:r>
          </a:p>
        </p:txBody>
      </p:sp>
      <p:sp>
        <p:nvSpPr>
          <p:cNvPr id="1048633" name="TextBox 3"/>
          <p:cNvSpPr txBox="1"/>
          <p:nvPr/>
        </p:nvSpPr>
        <p:spPr>
          <a:xfrm>
            <a:off x="15071970" y="504750"/>
            <a:ext cx="2508708" cy="701040"/>
          </a:xfrm>
          <a:prstGeom prst="rect">
            <a:avLst/>
          </a:prstGeom>
          <a:noFill/>
        </p:spPr>
        <p:txBody>
          <a:bodyPr wrap="square" rtlCol="0">
            <a:spAutoFit/>
          </a:bodyPr>
          <a:lstStyle/>
          <a:p>
            <a:r>
              <a:rPr lang="en-US" sz="2000" dirty="0">
                <a:latin typeface="Alegreya Sans" panose="020B0604020202020204" charset="0"/>
              </a:rPr>
              <a:t>FE IT 2022-23 </a:t>
            </a:r>
            <a:r>
              <a:rPr lang="en-US" sz="2000" dirty="0" err="1">
                <a:latin typeface="Alegreya Sans" panose="020B0604020202020204" charset="0"/>
              </a:rPr>
              <a:t>Sem</a:t>
            </a:r>
            <a:r>
              <a:rPr lang="en-US" sz="2000" dirty="0">
                <a:latin typeface="Alegreya Sans" panose="020B0604020202020204" charset="0"/>
              </a:rPr>
              <a:t> - II</a:t>
            </a:r>
          </a:p>
        </p:txBody>
      </p:sp>
      <p:sp>
        <p:nvSpPr>
          <p:cNvPr id="1048634" name="TextBox 5"/>
          <p:cNvSpPr txBox="1"/>
          <p:nvPr/>
        </p:nvSpPr>
        <p:spPr>
          <a:xfrm>
            <a:off x="2240556" y="4647735"/>
            <a:ext cx="13518799" cy="2275840"/>
          </a:xfrm>
          <a:prstGeom prst="rect">
            <a:avLst/>
          </a:prstGeom>
          <a:noFill/>
        </p:spPr>
        <p:txBody>
          <a:bodyPr wrap="square" rtlCol="0">
            <a:spAutoFit/>
          </a:bodyPr>
          <a:lstStyle/>
          <a:p>
            <a:pPr algn="ctr"/>
            <a:r>
              <a:rPr lang="en-US" sz="7200" dirty="0">
                <a:latin typeface="Alegreya Sans" panose="020B0604020202020204" charset="0"/>
              </a:rPr>
              <a:t>Indoor Navigation System &amp; </a:t>
            </a:r>
          </a:p>
          <a:p>
            <a:pPr algn="ctr"/>
            <a:r>
              <a:rPr lang="en-US" sz="7200" dirty="0">
                <a:latin typeface="Alegreya Sans" panose="020B0604020202020204" charset="0"/>
              </a:rPr>
              <a:t>Parking Spot Finder</a:t>
            </a:r>
          </a:p>
        </p:txBody>
      </p:sp>
      <p:sp>
        <p:nvSpPr>
          <p:cNvPr id="2" name="TextBox 1">
            <a:extLst>
              <a:ext uri="{FF2B5EF4-FFF2-40B4-BE49-F238E27FC236}">
                <a16:creationId xmlns:a16="http://schemas.microsoft.com/office/drawing/2014/main" id="{9C4B4CBF-8C5C-A131-7E7D-604D2A84AD98}"/>
              </a:ext>
            </a:extLst>
          </p:cNvPr>
          <p:cNvSpPr txBox="1"/>
          <p:nvPr/>
        </p:nvSpPr>
        <p:spPr>
          <a:xfrm>
            <a:off x="8495771" y="203897"/>
            <a:ext cx="1514475" cy="276999"/>
          </a:xfrm>
          <a:prstGeom prst="rect">
            <a:avLst/>
          </a:prstGeom>
          <a:noFill/>
        </p:spPr>
        <p:txBody>
          <a:bodyPr wrap="square" rtlCol="0">
            <a:spAutoFit/>
          </a:bodyPr>
          <a:lstStyle/>
          <a:p>
            <a:r>
              <a:rPr lang="en-IN" sz="1100" dirty="0"/>
              <a:t>Jai</a:t>
            </a:r>
            <a:r>
              <a:rPr lang="en-IN" sz="1200" dirty="0"/>
              <a:t> Jesus Khuda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E0B4-4FB1-BA01-4B53-441697080C1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CF64544-5D97-855C-420D-08A99272DBB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42235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45"/>
        <p:cNvGrpSpPr/>
        <p:nvPr/>
      </p:nvGrpSpPr>
      <p:grpSpPr>
        <a:xfrm>
          <a:off x="0" y="0"/>
          <a:ext cx="0" cy="0"/>
          <a:chOff x="0" y="0"/>
          <a:chExt cx="0" cy="0"/>
        </a:xfrm>
      </p:grpSpPr>
      <p:cxnSp>
        <p:nvCxnSpPr>
          <p:cNvPr id="3145742" name="Google Shape;362;p23"/>
          <p:cNvCxnSpPr>
            <a:cxnSpLocks/>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grpSp>
        <p:nvGrpSpPr>
          <p:cNvPr id="39" name="Google Shape;363;p23"/>
          <p:cNvGrpSpPr/>
          <p:nvPr/>
        </p:nvGrpSpPr>
        <p:grpSpPr>
          <a:xfrm>
            <a:off x="17636873" y="741255"/>
            <a:ext cx="332400" cy="8804392"/>
            <a:chOff x="-12550" y="1"/>
            <a:chExt cx="443200" cy="11739190"/>
          </a:xfrm>
        </p:grpSpPr>
        <p:sp>
          <p:nvSpPr>
            <p:cNvPr id="1048622" name="Google Shape;364;p23"/>
            <p:cNvSpPr txBox="1"/>
            <p:nvPr/>
          </p:nvSpPr>
          <p:spPr>
            <a:xfrm rot="5400000">
              <a:off x="-1274000" y="10034541"/>
              <a:ext cx="2966100" cy="4431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3</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1048623" name="Google Shape;365;p23"/>
            <p:cNvSpPr txBox="1"/>
            <p:nvPr/>
          </p:nvSpPr>
          <p:spPr>
            <a:xfrm rot="5400000">
              <a:off x="-1273999" y="1261451"/>
              <a:ext cx="2966100" cy="443199"/>
            </a:xfrm>
            <a:prstGeom prst="rect">
              <a:avLst/>
            </a:prstGeom>
            <a:noFill/>
            <a:ln>
              <a:noFill/>
            </a:ln>
          </p:spPr>
          <p:txBody>
            <a:bodyPr spcFirstLastPara="1" wrap="square" lIns="0" tIns="0" rIns="0" bIns="0" anchor="t" anchorCtr="0">
              <a:spAutoFit/>
            </a:bodyPr>
            <a:lstStyle/>
            <a:p>
              <a:pPr algn="r">
                <a:lnSpc>
                  <a:spcPct val="120000"/>
                </a:lnSpc>
                <a:buSzPts val="1800"/>
              </a:pPr>
              <a:r>
                <a:rPr lang="en-US" sz="1800" dirty="0">
                  <a:latin typeface="Alegreya Sans Medium"/>
                  <a:ea typeface="Alegreya Sans Medium"/>
                  <a:cs typeface="Alegreya Sans Medium"/>
                  <a:sym typeface="Alegreya Sans Medium"/>
                </a:rPr>
                <a:t>FE IT 2022-23 </a:t>
              </a:r>
              <a:r>
                <a:rPr lang="en-US" sz="1800" dirty="0" err="1">
                  <a:latin typeface="Alegreya Sans Medium"/>
                  <a:ea typeface="Alegreya Sans Medium"/>
                  <a:cs typeface="Alegreya Sans Medium"/>
                  <a:sym typeface="Alegreya Sans Medium"/>
                </a:rPr>
                <a:t>Sem</a:t>
              </a:r>
              <a:r>
                <a:rPr lang="en-US" sz="1800" dirty="0">
                  <a:latin typeface="Alegreya Sans Medium"/>
                  <a:ea typeface="Alegreya Sans Medium"/>
                  <a:cs typeface="Alegreya Sans Medium"/>
                  <a:sym typeface="Alegreya Sans Medium"/>
                </a:rPr>
                <a:t> II</a:t>
              </a:r>
            </a:p>
          </p:txBody>
        </p:sp>
      </p:grpSp>
      <p:sp>
        <p:nvSpPr>
          <p:cNvPr id="1048624" name="TextBox 2"/>
          <p:cNvSpPr txBox="1"/>
          <p:nvPr/>
        </p:nvSpPr>
        <p:spPr>
          <a:xfrm>
            <a:off x="1562100" y="2055079"/>
            <a:ext cx="13766800" cy="8930639"/>
          </a:xfrm>
          <a:prstGeom prst="rect">
            <a:avLst/>
          </a:prstGeom>
          <a:noFill/>
        </p:spPr>
        <p:txBody>
          <a:bodyPr wrap="square" rtlCol="0">
            <a:spAutoFit/>
          </a:bodyPr>
          <a:lstStyle/>
          <a:p>
            <a:r>
              <a:rPr lang="en-US" sz="2400" dirty="0">
                <a:latin typeface="Alegreya Sans" panose="020B0604020202020204" charset="0"/>
              </a:rPr>
              <a:t>1. </a:t>
            </a:r>
            <a:r>
              <a:rPr lang="en-US" sz="2400" b="1" dirty="0">
                <a:latin typeface="Alegreya Sans" panose="020B0604020202020204" charset="0"/>
              </a:rPr>
              <a:t>Efficient navigation</a:t>
            </a:r>
            <a:r>
              <a:rPr lang="en-US" sz="2400" dirty="0">
                <a:latin typeface="Alegreya Sans" panose="020B0604020202020204" charset="0"/>
              </a:rPr>
              <a:t>: Large campuses can be complex to navigate, especially for newcomers. A campus navigation system can provide turn-by-turn directions, maps, and real-time guidance to help individuals reach their desired destinations quickly and easily. It can include information about buildings, departments, classrooms, libraries, recreational facilities, and other important locations on campus.</a:t>
            </a:r>
            <a:br>
              <a:rPr lang="en-US" sz="2400" dirty="0">
                <a:latin typeface="Alegreya Sans" panose="020B0604020202020204" charset="0"/>
              </a:rPr>
            </a:br>
            <a:endParaRPr lang="en-US" sz="2400" dirty="0">
              <a:latin typeface="Alegreya Sans" panose="020B0604020202020204" charset="0"/>
            </a:endParaRPr>
          </a:p>
          <a:p>
            <a:r>
              <a:rPr lang="en-US" sz="2400" dirty="0">
                <a:latin typeface="Alegreya Sans" panose="020B0604020202020204" charset="0"/>
              </a:rPr>
              <a:t>2. </a:t>
            </a:r>
            <a:r>
              <a:rPr lang="en-US" sz="2400" b="1" dirty="0">
                <a:latin typeface="Alegreya Sans" panose="020B0604020202020204" charset="0"/>
              </a:rPr>
              <a:t>Time-saving</a:t>
            </a:r>
            <a:r>
              <a:rPr lang="en-US" sz="2400" dirty="0">
                <a:latin typeface="Alegreya Sans" panose="020B0604020202020204" charset="0"/>
              </a:rPr>
              <a:t>: Finding parking spots can be a significant challenge on crowded campuses, leading to wasted time and frustration. A parking spot finder integrated into the navigation system can help users locate available parking areas or specific parking spots, reducing the time spent searching for parking. This feature can save valuable time, especially during peak hours or when events are taking place on campus.</a:t>
            </a:r>
            <a:br>
              <a:rPr lang="en-US" sz="2400" dirty="0">
                <a:latin typeface="Alegreya Sans" panose="020B0604020202020204" charset="0"/>
              </a:rPr>
            </a:br>
            <a:endParaRPr lang="en-US" sz="2400" dirty="0">
              <a:latin typeface="Alegreya Sans" panose="020B0604020202020204" charset="0"/>
            </a:endParaRPr>
          </a:p>
          <a:p>
            <a:r>
              <a:rPr lang="en-US" sz="2400" dirty="0">
                <a:latin typeface="Alegreya Sans" panose="020B0604020202020204" charset="0"/>
              </a:rPr>
              <a:t>3. </a:t>
            </a:r>
            <a:r>
              <a:rPr lang="en-US" sz="2400" b="1" dirty="0">
                <a:latin typeface="Alegreya Sans" panose="020B0604020202020204" charset="0"/>
              </a:rPr>
              <a:t>Accessibility</a:t>
            </a:r>
            <a:r>
              <a:rPr lang="en-US" sz="2400" dirty="0">
                <a:latin typeface="Alegreya Sans" panose="020B0604020202020204" charset="0"/>
              </a:rPr>
              <a:t>: Campus navigation systems can offer accessibility features, such as wheelchair-accessible routes, elevator locations, and ramps. This helps individuals with mobility challenges navigate the campus more easily and promotes inclusivity for people with disabilities.</a:t>
            </a:r>
          </a:p>
          <a:p>
            <a:endParaRPr lang="en-US" sz="2400" dirty="0">
              <a:latin typeface="Alegreya Sans" panose="020B0604020202020204" charset="0"/>
            </a:endParaRPr>
          </a:p>
          <a:p>
            <a:r>
              <a:rPr lang="en-US" sz="2400" dirty="0">
                <a:latin typeface="Alegreya Sans" panose="020B0604020202020204" charset="0"/>
              </a:rPr>
              <a:t>4. </a:t>
            </a:r>
            <a:r>
              <a:rPr lang="en-US" sz="2400" b="1" dirty="0">
                <a:latin typeface="Alegreya Sans" panose="020B0604020202020204" charset="0"/>
              </a:rPr>
              <a:t>Reduced congestion</a:t>
            </a:r>
            <a:r>
              <a:rPr lang="en-US" sz="2400" dirty="0">
                <a:latin typeface="Alegreya Sans" panose="020B0604020202020204" charset="0"/>
              </a:rPr>
              <a:t>: By providing real-time information on available parking spots, the system can help reduce traffic congestion caused by drivers circling around in search of parking. This can lead to a smoother traffic flow on campus and a decrease in carbon emissions from idle vehicles.</a:t>
            </a:r>
          </a:p>
          <a:p>
            <a:endParaRPr lang="en-US" sz="2400" dirty="0">
              <a:latin typeface="Alegreya Sans" panose="020B0604020202020204" charset="0"/>
            </a:endParaRPr>
          </a:p>
          <a:p>
            <a:r>
              <a:rPr lang="en-US" sz="2400" dirty="0">
                <a:latin typeface="Alegreya Sans" panose="020B0604020202020204" charset="0"/>
              </a:rPr>
              <a:t>5. </a:t>
            </a:r>
            <a:r>
              <a:rPr lang="en-US" sz="2400" b="1" dirty="0">
                <a:latin typeface="Alegreya Sans" panose="020B0604020202020204" charset="0"/>
              </a:rPr>
              <a:t>Enhanced visitor experience</a:t>
            </a:r>
            <a:r>
              <a:rPr lang="en-US" sz="2400" dirty="0">
                <a:latin typeface="Alegreya Sans" panose="020B0604020202020204" charset="0"/>
              </a:rPr>
              <a:t>: Visitors to a campus, such as prospective students, parents, guest lecturers, or conference attendees, often face the additional challenge of unfamiliarity with the campus layout. A navigation system can provide a positive and welcoming experience by helping visitors navigate the campus efficiently and find appropriate parking.</a:t>
            </a:r>
          </a:p>
        </p:txBody>
      </p:sp>
      <p:sp>
        <p:nvSpPr>
          <p:cNvPr id="1048625" name="TextBox 3"/>
          <p:cNvSpPr txBox="1"/>
          <p:nvPr/>
        </p:nvSpPr>
        <p:spPr>
          <a:xfrm>
            <a:off x="1663700" y="741254"/>
            <a:ext cx="5937072" cy="1082040"/>
          </a:xfrm>
          <a:prstGeom prst="rect">
            <a:avLst/>
          </a:prstGeom>
          <a:noFill/>
        </p:spPr>
        <p:txBody>
          <a:bodyPr wrap="none" rtlCol="0">
            <a:spAutoFit/>
          </a:bodyPr>
          <a:lstStyle/>
          <a:p>
            <a:r>
              <a:rPr lang="en-US" sz="6500" dirty="0">
                <a:latin typeface="Merriweather" panose="020B0604020202020204" charset="0"/>
              </a:rPr>
              <a:t>Need of Project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79"/>
        <p:cNvGrpSpPr/>
        <p:nvPr/>
      </p:nvGrpSpPr>
      <p:grpSpPr>
        <a:xfrm>
          <a:off x="0" y="0"/>
          <a:ext cx="0" cy="0"/>
          <a:chOff x="0" y="0"/>
          <a:chExt cx="0" cy="0"/>
        </a:xfrm>
      </p:grpSpPr>
      <p:cxnSp>
        <p:nvCxnSpPr>
          <p:cNvPr id="3145730" name="Google Shape;210;p18"/>
          <p:cNvCxnSpPr>
            <a:cxnSpLocks/>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grpSp>
        <p:nvGrpSpPr>
          <p:cNvPr id="35" name="Google Shape;211;p18"/>
          <p:cNvGrpSpPr/>
          <p:nvPr/>
        </p:nvGrpSpPr>
        <p:grpSpPr>
          <a:xfrm>
            <a:off x="17598773" y="741256"/>
            <a:ext cx="332400" cy="8804391"/>
            <a:chOff x="-12550" y="2"/>
            <a:chExt cx="443200" cy="11739189"/>
          </a:xfrm>
        </p:grpSpPr>
        <p:sp>
          <p:nvSpPr>
            <p:cNvPr id="1048602" name="Google Shape;212;p18"/>
            <p:cNvSpPr txBox="1"/>
            <p:nvPr/>
          </p:nvSpPr>
          <p:spPr>
            <a:xfrm rot="5400000">
              <a:off x="-1273999" y="10034541"/>
              <a:ext cx="2966100" cy="4431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4</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1048603" name="Google Shape;213;p18"/>
            <p:cNvSpPr txBox="1"/>
            <p:nvPr/>
          </p:nvSpPr>
          <p:spPr>
            <a:xfrm rot="5400000">
              <a:off x="-1274000" y="1261452"/>
              <a:ext cx="2966100" cy="443199"/>
            </a:xfrm>
            <a:prstGeom prst="rect">
              <a:avLst/>
            </a:prstGeom>
            <a:noFill/>
            <a:ln>
              <a:noFill/>
            </a:ln>
          </p:spPr>
          <p:txBody>
            <a:bodyPr spcFirstLastPara="1" wrap="square" lIns="0" tIns="0" rIns="0" bIns="0" anchor="t" anchorCtr="0">
              <a:spAutoFit/>
            </a:bodyPr>
            <a:lstStyle/>
            <a:p>
              <a:pPr algn="r">
                <a:lnSpc>
                  <a:spcPct val="120000"/>
                </a:lnSpc>
                <a:buSzPts val="1800"/>
              </a:pPr>
              <a:r>
                <a:rPr lang="en-US" sz="1800" dirty="0">
                  <a:latin typeface="Alegreya Sans Medium"/>
                  <a:ea typeface="Alegreya Sans Medium"/>
                  <a:cs typeface="Alegreya Sans Medium"/>
                  <a:sym typeface="Alegreya Sans Medium"/>
                </a:rPr>
                <a:t>FE IT 2022-23 </a:t>
              </a:r>
              <a:r>
                <a:rPr lang="en-US" sz="1800" dirty="0" err="1">
                  <a:latin typeface="Alegreya Sans Medium"/>
                  <a:ea typeface="Alegreya Sans Medium"/>
                  <a:cs typeface="Alegreya Sans Medium"/>
                  <a:sym typeface="Alegreya Sans Medium"/>
                </a:rPr>
                <a:t>Sem</a:t>
              </a:r>
              <a:r>
                <a:rPr lang="en-US" sz="1800" dirty="0">
                  <a:latin typeface="Alegreya Sans Medium"/>
                  <a:ea typeface="Alegreya Sans Medium"/>
                  <a:cs typeface="Alegreya Sans Medium"/>
                  <a:sym typeface="Alegreya Sans Medium"/>
                </a:rPr>
                <a:t> II</a:t>
              </a:r>
            </a:p>
          </p:txBody>
        </p:sp>
      </p:grpSp>
      <p:sp>
        <p:nvSpPr>
          <p:cNvPr id="1048604" name="Rectangle 1"/>
          <p:cNvSpPr/>
          <p:nvPr/>
        </p:nvSpPr>
        <p:spPr>
          <a:xfrm>
            <a:off x="2875781" y="8986847"/>
            <a:ext cx="2865910" cy="1117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Mobile Application</a:t>
            </a:r>
          </a:p>
        </p:txBody>
      </p:sp>
      <p:sp>
        <p:nvSpPr>
          <p:cNvPr id="1048605" name="Cloud 2"/>
          <p:cNvSpPr/>
          <p:nvPr/>
        </p:nvSpPr>
        <p:spPr>
          <a:xfrm>
            <a:off x="3184785" y="5721253"/>
            <a:ext cx="2247900" cy="152400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Cloud</a:t>
            </a:r>
          </a:p>
        </p:txBody>
      </p:sp>
      <p:sp>
        <p:nvSpPr>
          <p:cNvPr id="1048606" name="Rectangle 3"/>
          <p:cNvSpPr/>
          <p:nvPr/>
        </p:nvSpPr>
        <p:spPr>
          <a:xfrm>
            <a:off x="2875781" y="2846373"/>
            <a:ext cx="2865910" cy="12896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Database</a:t>
            </a:r>
          </a:p>
        </p:txBody>
      </p:sp>
      <p:sp>
        <p:nvSpPr>
          <p:cNvPr id="1048607" name="Rectangle 4"/>
          <p:cNvSpPr/>
          <p:nvPr/>
        </p:nvSpPr>
        <p:spPr>
          <a:xfrm>
            <a:off x="2908130" y="341675"/>
            <a:ext cx="990600" cy="20527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Parking</a:t>
            </a:r>
          </a:p>
          <a:p>
            <a:pPr algn="ctr"/>
            <a:r>
              <a:rPr lang="en-US" dirty="0"/>
              <a:t>1</a:t>
            </a:r>
          </a:p>
        </p:txBody>
      </p:sp>
      <p:sp>
        <p:nvSpPr>
          <p:cNvPr id="1048608" name="Rectangle 6"/>
          <p:cNvSpPr/>
          <p:nvPr/>
        </p:nvSpPr>
        <p:spPr>
          <a:xfrm>
            <a:off x="3838836" y="341675"/>
            <a:ext cx="939800" cy="20527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Parking </a:t>
            </a:r>
          </a:p>
          <a:p>
            <a:pPr algn="ctr"/>
            <a:r>
              <a:rPr lang="en-US" dirty="0"/>
              <a:t>2</a:t>
            </a:r>
          </a:p>
        </p:txBody>
      </p:sp>
      <p:sp>
        <p:nvSpPr>
          <p:cNvPr id="1048609" name="Rectangle 7"/>
          <p:cNvSpPr/>
          <p:nvPr/>
        </p:nvSpPr>
        <p:spPr>
          <a:xfrm>
            <a:off x="4747578" y="341675"/>
            <a:ext cx="952500" cy="20527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Parking </a:t>
            </a:r>
          </a:p>
          <a:p>
            <a:pPr algn="ctr"/>
            <a:r>
              <a:rPr lang="en-US" dirty="0"/>
              <a:t>3</a:t>
            </a:r>
          </a:p>
        </p:txBody>
      </p:sp>
      <p:sp>
        <p:nvSpPr>
          <p:cNvPr id="1048610" name="Oval 29"/>
          <p:cNvSpPr/>
          <p:nvPr/>
        </p:nvSpPr>
        <p:spPr>
          <a:xfrm>
            <a:off x="528208" y="5528772"/>
            <a:ext cx="1333330" cy="1206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Client 1</a:t>
            </a:r>
          </a:p>
        </p:txBody>
      </p:sp>
      <p:cxnSp>
        <p:nvCxnSpPr>
          <p:cNvPr id="3145731" name="Elbow Connector 31"/>
          <p:cNvCxnSpPr>
            <a:cxnSpLocks/>
            <a:stCxn id="1048610" idx="0"/>
            <a:endCxn id="1048606" idx="1"/>
          </p:cNvCxnSpPr>
          <p:nvPr/>
        </p:nvCxnSpPr>
        <p:spPr>
          <a:xfrm rot="5400000" flipH="1" flipV="1">
            <a:off x="1016538" y="3669529"/>
            <a:ext cx="2037578" cy="168090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5732" name="Elbow Connector 33"/>
          <p:cNvCxnSpPr>
            <a:cxnSpLocks/>
            <a:stCxn id="1048610" idx="4"/>
            <a:endCxn id="1048604" idx="1"/>
          </p:cNvCxnSpPr>
          <p:nvPr/>
        </p:nvCxnSpPr>
        <p:spPr>
          <a:xfrm rot="16200000" flipH="1">
            <a:off x="630140" y="7300005"/>
            <a:ext cx="2810375" cy="168090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8611" name="Oval 34"/>
          <p:cNvSpPr/>
          <p:nvPr/>
        </p:nvSpPr>
        <p:spPr>
          <a:xfrm>
            <a:off x="10784533" y="596591"/>
            <a:ext cx="1346200" cy="12065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Client 2</a:t>
            </a:r>
          </a:p>
        </p:txBody>
      </p:sp>
      <p:sp>
        <p:nvSpPr>
          <p:cNvPr id="1048612" name="Rectangle 42"/>
          <p:cNvSpPr/>
          <p:nvPr/>
        </p:nvSpPr>
        <p:spPr>
          <a:xfrm>
            <a:off x="3241850" y="7615798"/>
            <a:ext cx="2133770" cy="9208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Network</a:t>
            </a:r>
          </a:p>
        </p:txBody>
      </p:sp>
      <p:sp>
        <p:nvSpPr>
          <p:cNvPr id="1048613" name="Rectangle 54"/>
          <p:cNvSpPr/>
          <p:nvPr/>
        </p:nvSpPr>
        <p:spPr>
          <a:xfrm>
            <a:off x="3284368" y="4516042"/>
            <a:ext cx="2048735" cy="8481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Network</a:t>
            </a:r>
          </a:p>
        </p:txBody>
      </p:sp>
      <p:cxnSp>
        <p:nvCxnSpPr>
          <p:cNvPr id="3145733" name="Straight Arrow Connector 131"/>
          <p:cNvCxnSpPr>
            <a:cxnSpLocks/>
            <a:stCxn id="1048608" idx="2"/>
            <a:endCxn id="1048606" idx="0"/>
          </p:cNvCxnSpPr>
          <p:nvPr/>
        </p:nvCxnSpPr>
        <p:spPr>
          <a:xfrm>
            <a:off x="4308736" y="2394421"/>
            <a:ext cx="0" cy="4519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5734" name="Straight Arrow Connector 133"/>
          <p:cNvCxnSpPr>
            <a:cxnSpLocks/>
            <a:stCxn id="1048606" idx="2"/>
            <a:endCxn id="1048613" idx="0"/>
          </p:cNvCxnSpPr>
          <p:nvPr/>
        </p:nvCxnSpPr>
        <p:spPr>
          <a:xfrm>
            <a:off x="4308736" y="4136015"/>
            <a:ext cx="0" cy="3800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5735" name="Straight Arrow Connector 137"/>
          <p:cNvCxnSpPr>
            <a:cxnSpLocks/>
            <a:stCxn id="1048613" idx="2"/>
            <a:endCxn id="1048605" idx="3"/>
          </p:cNvCxnSpPr>
          <p:nvPr/>
        </p:nvCxnSpPr>
        <p:spPr>
          <a:xfrm flipH="1">
            <a:off x="4308735" y="5364222"/>
            <a:ext cx="1" cy="4441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5736" name="Straight Arrow Connector 143"/>
          <p:cNvCxnSpPr>
            <a:cxnSpLocks/>
            <a:stCxn id="1048605" idx="1"/>
            <a:endCxn id="1048612" idx="0"/>
          </p:cNvCxnSpPr>
          <p:nvPr/>
        </p:nvCxnSpPr>
        <p:spPr>
          <a:xfrm>
            <a:off x="4308735" y="7243630"/>
            <a:ext cx="0" cy="3721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5737" name="Straight Arrow Connector 146"/>
          <p:cNvCxnSpPr>
            <a:cxnSpLocks/>
            <a:stCxn id="1048612" idx="2"/>
            <a:endCxn id="1048604" idx="0"/>
          </p:cNvCxnSpPr>
          <p:nvPr/>
        </p:nvCxnSpPr>
        <p:spPr>
          <a:xfrm>
            <a:off x="4308735" y="8536646"/>
            <a:ext cx="1" cy="45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8614" name="Rectangle 156"/>
          <p:cNvSpPr/>
          <p:nvPr/>
        </p:nvSpPr>
        <p:spPr>
          <a:xfrm>
            <a:off x="9895533" y="2885536"/>
            <a:ext cx="3124200" cy="12504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Mobile Application</a:t>
            </a:r>
          </a:p>
        </p:txBody>
      </p:sp>
      <p:sp>
        <p:nvSpPr>
          <p:cNvPr id="1048615" name="Cloud 157"/>
          <p:cNvSpPr/>
          <p:nvPr/>
        </p:nvSpPr>
        <p:spPr>
          <a:xfrm>
            <a:off x="14439985" y="2672367"/>
            <a:ext cx="2286000" cy="1637653"/>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GPS Satellite</a:t>
            </a:r>
          </a:p>
        </p:txBody>
      </p:sp>
      <p:pic>
        <p:nvPicPr>
          <p:cNvPr id="2097154" name="Picture 158"/>
          <p:cNvPicPr>
            <a:picLocks noChangeAspect="1"/>
          </p:cNvPicPr>
          <p:nvPr/>
        </p:nvPicPr>
        <p:blipFill>
          <a:blip r:embed="rId3"/>
          <a:stretch>
            <a:fillRect/>
          </a:stretch>
        </p:blipFill>
        <p:spPr>
          <a:xfrm>
            <a:off x="10400417" y="5372487"/>
            <a:ext cx="2072820" cy="871804"/>
          </a:xfrm>
          <a:prstGeom prst="rect">
            <a:avLst/>
          </a:prstGeom>
        </p:spPr>
      </p:pic>
      <p:sp>
        <p:nvSpPr>
          <p:cNvPr id="1048616" name="Cloud 162"/>
          <p:cNvSpPr/>
          <p:nvPr/>
        </p:nvSpPr>
        <p:spPr>
          <a:xfrm>
            <a:off x="9938227" y="7243630"/>
            <a:ext cx="2997200" cy="1739571"/>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Alegreya Sans" panose="020B0604020202020204" charset="0"/>
              </a:rPr>
              <a:t>Cloud Database</a:t>
            </a:r>
          </a:p>
        </p:txBody>
      </p:sp>
      <p:cxnSp>
        <p:nvCxnSpPr>
          <p:cNvPr id="3145738" name="Straight Arrow Connector 164"/>
          <p:cNvCxnSpPr>
            <a:cxnSpLocks/>
            <a:stCxn id="1048611" idx="4"/>
            <a:endCxn id="1048614" idx="0"/>
          </p:cNvCxnSpPr>
          <p:nvPr/>
        </p:nvCxnSpPr>
        <p:spPr>
          <a:xfrm>
            <a:off x="11457633" y="1803091"/>
            <a:ext cx="0" cy="10824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5739" name="Straight Arrow Connector 166"/>
          <p:cNvCxnSpPr>
            <a:cxnSpLocks/>
            <a:stCxn id="1048614" idx="2"/>
            <a:endCxn id="2097154" idx="0"/>
          </p:cNvCxnSpPr>
          <p:nvPr/>
        </p:nvCxnSpPr>
        <p:spPr>
          <a:xfrm flipH="1">
            <a:off x="11436827" y="4136015"/>
            <a:ext cx="20806" cy="12364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5740" name="Straight Arrow Connector 169"/>
          <p:cNvCxnSpPr>
            <a:cxnSpLocks/>
            <a:stCxn id="2097154" idx="2"/>
            <a:endCxn id="1048616" idx="3"/>
          </p:cNvCxnSpPr>
          <p:nvPr/>
        </p:nvCxnSpPr>
        <p:spPr>
          <a:xfrm>
            <a:off x="11436827" y="6244291"/>
            <a:ext cx="0" cy="10988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5741" name="Straight Arrow Connector 174"/>
          <p:cNvCxnSpPr>
            <a:cxnSpLocks/>
            <a:stCxn id="1048614" idx="3"/>
            <a:endCxn id="1048615" idx="2"/>
          </p:cNvCxnSpPr>
          <p:nvPr/>
        </p:nvCxnSpPr>
        <p:spPr>
          <a:xfrm flipV="1">
            <a:off x="13019733" y="3491194"/>
            <a:ext cx="1427343" cy="195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8617" name="TextBox 175"/>
          <p:cNvSpPr txBox="1"/>
          <p:nvPr/>
        </p:nvSpPr>
        <p:spPr>
          <a:xfrm>
            <a:off x="6608544" y="387312"/>
            <a:ext cx="3522981" cy="701040"/>
          </a:xfrm>
          <a:prstGeom prst="rect">
            <a:avLst/>
          </a:prstGeom>
          <a:noFill/>
        </p:spPr>
        <p:txBody>
          <a:bodyPr wrap="none" rtlCol="0">
            <a:spAutoFit/>
          </a:bodyPr>
          <a:lstStyle/>
          <a:p>
            <a:r>
              <a:rPr lang="en-US" sz="4000" dirty="0">
                <a:latin typeface="Merriweather" panose="020B0604020202020204" charset="0"/>
              </a:rPr>
              <a:t>Block Diagram</a:t>
            </a:r>
          </a:p>
        </p:txBody>
      </p:sp>
      <p:sp>
        <p:nvSpPr>
          <p:cNvPr id="1048618" name="TextBox 176"/>
          <p:cNvSpPr txBox="1"/>
          <p:nvPr/>
        </p:nvSpPr>
        <p:spPr>
          <a:xfrm>
            <a:off x="13019733" y="4516041"/>
            <a:ext cx="2250987" cy="701039"/>
          </a:xfrm>
          <a:prstGeom prst="rect">
            <a:avLst/>
          </a:prstGeom>
          <a:noFill/>
        </p:spPr>
        <p:txBody>
          <a:bodyPr wrap="square" rtlCol="0">
            <a:spAutoFit/>
          </a:bodyPr>
          <a:lstStyle/>
          <a:p>
            <a:r>
              <a:rPr lang="en-US" sz="2000" dirty="0">
                <a:latin typeface="Alegreya Sans" panose="020B0604020202020204" charset="0"/>
              </a:rPr>
              <a:t>Navigation System</a:t>
            </a:r>
          </a:p>
        </p:txBody>
      </p:sp>
      <p:sp>
        <p:nvSpPr>
          <p:cNvPr id="1048619" name="TextBox 177"/>
          <p:cNvSpPr txBox="1"/>
          <p:nvPr/>
        </p:nvSpPr>
        <p:spPr>
          <a:xfrm>
            <a:off x="313639" y="2532284"/>
            <a:ext cx="2429440" cy="396240"/>
          </a:xfrm>
          <a:prstGeom prst="rect">
            <a:avLst/>
          </a:prstGeom>
          <a:noFill/>
        </p:spPr>
        <p:txBody>
          <a:bodyPr wrap="none" rtlCol="0">
            <a:spAutoFit/>
          </a:bodyPr>
          <a:lstStyle/>
          <a:p>
            <a:r>
              <a:rPr lang="en-US" sz="2000" dirty="0">
                <a:latin typeface="Alegreya Sans" panose="020B0604020202020204" charset="0"/>
              </a:rPr>
              <a:t>Parking Spot Finder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40"/>
        <p:cNvGrpSpPr/>
        <p:nvPr/>
      </p:nvGrpSpPr>
      <p:grpSpPr>
        <a:xfrm>
          <a:off x="0" y="0"/>
          <a:ext cx="0" cy="0"/>
          <a:chOff x="0" y="0"/>
          <a:chExt cx="0" cy="0"/>
        </a:xfrm>
      </p:grpSpPr>
      <p:cxnSp>
        <p:nvCxnSpPr>
          <p:cNvPr id="3145729" name="Google Shape;146;p16"/>
          <p:cNvCxnSpPr>
            <a:cxnSpLocks/>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1048595" name="Google Shape;150;p16"/>
          <p:cNvSpPr txBox="1"/>
          <p:nvPr/>
        </p:nvSpPr>
        <p:spPr>
          <a:xfrm>
            <a:off x="801750" y="4095176"/>
            <a:ext cx="4594275" cy="25853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000"/>
              <a:buFont typeface="Arial"/>
              <a:buNone/>
            </a:pP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1048596" name="Google Shape;157;p16"/>
          <p:cNvSpPr txBox="1"/>
          <p:nvPr/>
        </p:nvSpPr>
        <p:spPr>
          <a:xfrm>
            <a:off x="914400" y="742950"/>
            <a:ext cx="16344900" cy="1007968"/>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5000"/>
              <a:buFont typeface="Arial"/>
              <a:buNone/>
            </a:pPr>
            <a:r>
              <a:rPr lang="en-US" sz="5000" b="0" i="0" u="none" strike="noStrike" cap="none" dirty="0">
                <a:solidFill>
                  <a:srgbClr val="000000"/>
                </a:solidFill>
                <a:latin typeface="Merriweather"/>
                <a:ea typeface="Merriweather"/>
                <a:cs typeface="Merriweather"/>
                <a:sym typeface="Merriweather"/>
              </a:rPr>
              <a:t>Algorithm                                                                          </a:t>
            </a:r>
            <a:endParaRPr sz="1400" b="0" i="0" u="none" strike="noStrike" cap="none" dirty="0">
              <a:solidFill>
                <a:srgbClr val="000000"/>
              </a:solidFill>
              <a:latin typeface="Merriweather"/>
              <a:ea typeface="Merriweather"/>
              <a:cs typeface="Merriweather"/>
              <a:sym typeface="Merriweather"/>
            </a:endParaRPr>
          </a:p>
        </p:txBody>
      </p:sp>
      <p:grpSp>
        <p:nvGrpSpPr>
          <p:cNvPr id="31" name="Google Shape;158;p16"/>
          <p:cNvGrpSpPr/>
          <p:nvPr/>
        </p:nvGrpSpPr>
        <p:grpSpPr>
          <a:xfrm>
            <a:off x="17598773" y="741254"/>
            <a:ext cx="332399" cy="8804396"/>
            <a:chOff x="-12550" y="0"/>
            <a:chExt cx="443199" cy="11739194"/>
          </a:xfrm>
        </p:grpSpPr>
        <p:sp>
          <p:nvSpPr>
            <p:cNvPr id="1048597" name="Google Shape;159;p16"/>
            <p:cNvSpPr txBox="1"/>
            <p:nvPr/>
          </p:nvSpPr>
          <p:spPr>
            <a:xfrm rot="5400000">
              <a:off x="-1274000" y="10034544"/>
              <a:ext cx="2966100" cy="4431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5</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1048598" name="Google Shape;160;p16"/>
            <p:cNvSpPr txBox="1"/>
            <p:nvPr/>
          </p:nvSpPr>
          <p:spPr>
            <a:xfrm rot="5400000">
              <a:off x="-1274000" y="1261450"/>
              <a:ext cx="2966100" cy="443199"/>
            </a:xfrm>
            <a:prstGeom prst="rect">
              <a:avLst/>
            </a:prstGeom>
            <a:noFill/>
            <a:ln>
              <a:noFill/>
            </a:ln>
          </p:spPr>
          <p:txBody>
            <a:bodyPr spcFirstLastPara="1" wrap="square" lIns="0" tIns="0" rIns="0" bIns="0" anchor="t" anchorCtr="0">
              <a:spAutoFit/>
            </a:bodyPr>
            <a:lstStyle/>
            <a:p>
              <a:pPr algn="r">
                <a:lnSpc>
                  <a:spcPct val="120000"/>
                </a:lnSpc>
                <a:buSzPts val="1800"/>
              </a:pPr>
              <a:r>
                <a:rPr lang="en-US" sz="1800" dirty="0">
                  <a:latin typeface="Alegreya Sans Medium"/>
                  <a:ea typeface="Alegreya Sans Medium"/>
                  <a:cs typeface="Alegreya Sans Medium"/>
                  <a:sym typeface="Alegreya Sans Medium"/>
                </a:rPr>
                <a:t>FE IT 2022-23 </a:t>
              </a:r>
              <a:r>
                <a:rPr lang="en-US" sz="1800" dirty="0" err="1">
                  <a:latin typeface="Alegreya Sans Medium"/>
                  <a:ea typeface="Alegreya Sans Medium"/>
                  <a:cs typeface="Alegreya Sans Medium"/>
                  <a:sym typeface="Alegreya Sans Medium"/>
                </a:rPr>
                <a:t>Sem</a:t>
              </a:r>
              <a:r>
                <a:rPr lang="en-US" sz="1800" dirty="0">
                  <a:latin typeface="Alegreya Sans Medium"/>
                  <a:ea typeface="Alegreya Sans Medium"/>
                  <a:cs typeface="Alegreya Sans Medium"/>
                  <a:sym typeface="Alegreya Sans Medium"/>
                </a:rPr>
                <a:t> II</a:t>
              </a:r>
            </a:p>
          </p:txBody>
        </p:sp>
      </p:grpSp>
      <p:sp>
        <p:nvSpPr>
          <p:cNvPr id="1048599" name="TextBox 2"/>
          <p:cNvSpPr txBox="1"/>
          <p:nvPr/>
        </p:nvSpPr>
        <p:spPr>
          <a:xfrm>
            <a:off x="801750" y="1750918"/>
            <a:ext cx="15608300" cy="8625840"/>
          </a:xfrm>
          <a:prstGeom prst="rect">
            <a:avLst/>
          </a:prstGeom>
          <a:noFill/>
        </p:spPr>
        <p:txBody>
          <a:bodyPr wrap="square" rtlCol="0">
            <a:spAutoFit/>
          </a:bodyPr>
          <a:lstStyle/>
          <a:p>
            <a:r>
              <a:rPr lang="en-US" sz="2000" dirty="0">
                <a:latin typeface="Alegreya Sans" panose="020B0604020202020204" charset="0"/>
              </a:rPr>
              <a:t>Step 1 : Start</a:t>
            </a:r>
          </a:p>
          <a:p>
            <a:r>
              <a:rPr lang="en-US" sz="2000" dirty="0">
                <a:latin typeface="Alegreya Sans" panose="020B0604020202020204" charset="0"/>
              </a:rPr>
              <a:t>Step 2: Choose a Service from Main Menu</a:t>
            </a:r>
          </a:p>
          <a:p>
            <a:r>
              <a:rPr lang="en-US" sz="2000" dirty="0">
                <a:latin typeface="Alegreya Sans" panose="020B0604020202020204" charset="0"/>
              </a:rPr>
              <a:t>Step 3 : If service==navigation</a:t>
            </a:r>
          </a:p>
          <a:p>
            <a:r>
              <a:rPr lang="en-US" sz="2000" dirty="0">
                <a:latin typeface="Alegreya Sans" panose="020B0604020202020204" charset="0"/>
              </a:rPr>
              <a:t>                        Algorithm Part 2 – Navigation System</a:t>
            </a:r>
          </a:p>
          <a:p>
            <a:r>
              <a:rPr lang="en-US" sz="2000" dirty="0">
                <a:latin typeface="Alegreya Sans" panose="020B0604020202020204" charset="0"/>
              </a:rPr>
              <a:t>                  else </a:t>
            </a:r>
          </a:p>
          <a:p>
            <a:r>
              <a:rPr lang="en-US" sz="2000" dirty="0">
                <a:latin typeface="Alegreya Sans" panose="020B0604020202020204" charset="0"/>
              </a:rPr>
              <a:t>                        Algorithm Part 3 – Parking Finder</a:t>
            </a:r>
          </a:p>
          <a:p>
            <a:r>
              <a:rPr lang="en-US" sz="2000" dirty="0">
                <a:latin typeface="Alegreya Sans" panose="020B0604020202020204" charset="0"/>
              </a:rPr>
              <a:t>Step 4 : End</a:t>
            </a:r>
            <a:br>
              <a:rPr lang="en-US" sz="2000" dirty="0">
                <a:latin typeface="Alegreya Sans" panose="020B0604020202020204" charset="0"/>
              </a:rPr>
            </a:br>
            <a:br>
              <a:rPr lang="en-US" sz="2000" dirty="0">
                <a:latin typeface="Alegreya Sans" panose="020B0604020202020204" charset="0"/>
              </a:rPr>
            </a:br>
            <a:r>
              <a:rPr lang="en-US" sz="2000" dirty="0">
                <a:latin typeface="Merriweather" panose="020B0604020202020204" charset="0"/>
              </a:rPr>
              <a:t>Navigation System</a:t>
            </a:r>
            <a:br>
              <a:rPr lang="en-US" sz="2000" dirty="0">
                <a:latin typeface="Alegreya Sans" panose="020B0604020202020204" charset="0"/>
              </a:rPr>
            </a:br>
            <a:r>
              <a:rPr lang="en-US" sz="2000" dirty="0">
                <a:latin typeface="Alegreya Sans" panose="020B0604020202020204" charset="0"/>
              </a:rPr>
              <a:t>Step 1 : Start</a:t>
            </a:r>
          </a:p>
          <a:p>
            <a:r>
              <a:rPr lang="en-US" sz="2000" dirty="0">
                <a:latin typeface="Alegreya Sans" panose="020B0604020202020204" charset="0"/>
              </a:rPr>
              <a:t>Step 2 : Choose a destination from the Menu</a:t>
            </a:r>
          </a:p>
          <a:p>
            <a:r>
              <a:rPr lang="en-US" sz="2000" dirty="0">
                <a:latin typeface="Alegreya Sans" panose="020B0604020202020204" charset="0"/>
              </a:rPr>
              <a:t>Step 3 : Determine the location of user using GPS or Manual Input</a:t>
            </a:r>
          </a:p>
          <a:p>
            <a:r>
              <a:rPr lang="en-US" sz="2000" dirty="0">
                <a:latin typeface="Alegreya Sans" panose="020B0604020202020204" charset="0"/>
              </a:rPr>
              <a:t>Step 4 : Fetch the shortest pathway to the desired location from the server</a:t>
            </a:r>
          </a:p>
          <a:p>
            <a:r>
              <a:rPr lang="en-US" sz="2000" dirty="0">
                <a:latin typeface="Alegreya Sans" panose="020B0604020202020204" charset="0"/>
              </a:rPr>
              <a:t>Step 5 : Display the pathway</a:t>
            </a:r>
          </a:p>
          <a:p>
            <a:r>
              <a:rPr lang="en-US" sz="2000" dirty="0">
                <a:latin typeface="Alegreya Sans" panose="020B0604020202020204" charset="0"/>
              </a:rPr>
              <a:t>Step 6 : Direct the user to the desired location</a:t>
            </a:r>
            <a:br>
              <a:rPr lang="en-US" sz="2000" dirty="0">
                <a:latin typeface="Alegreya Sans" panose="020B0604020202020204" charset="0"/>
              </a:rPr>
            </a:br>
            <a:r>
              <a:rPr lang="en-US" sz="2000" dirty="0">
                <a:latin typeface="Alegreya Sans" panose="020B0604020202020204" charset="0"/>
              </a:rPr>
              <a:t>Step 7 : End</a:t>
            </a:r>
            <a:br>
              <a:rPr lang="en-US" sz="2000" dirty="0">
                <a:latin typeface="Alegreya Sans" panose="020B0604020202020204" charset="0"/>
              </a:rPr>
            </a:br>
            <a:br>
              <a:rPr lang="en-US" sz="2000" dirty="0">
                <a:latin typeface="Alegreya Sans" panose="020B0604020202020204" charset="0"/>
              </a:rPr>
            </a:br>
            <a:r>
              <a:rPr lang="en-US" sz="2000" dirty="0">
                <a:latin typeface="Merriweather" panose="020B0604020202020204" charset="0"/>
              </a:rPr>
              <a:t>Parking Spot Finder</a:t>
            </a:r>
            <a:br>
              <a:rPr lang="en-US" sz="2000" dirty="0">
                <a:latin typeface="Alegreya Sans" panose="020B0604020202020204" charset="0"/>
              </a:rPr>
            </a:br>
            <a:r>
              <a:rPr lang="en-US" sz="2000" dirty="0">
                <a:latin typeface="Alegreya Sans" panose="020B0604020202020204" charset="0"/>
              </a:rPr>
              <a:t>Step 1 : Start</a:t>
            </a:r>
          </a:p>
          <a:p>
            <a:r>
              <a:rPr lang="en-US" sz="2000" dirty="0">
                <a:latin typeface="Alegreya Sans" panose="020B0604020202020204" charset="0"/>
              </a:rPr>
              <a:t>Step 2 : Choose Vehicle Type from the Menu</a:t>
            </a:r>
          </a:p>
          <a:p>
            <a:r>
              <a:rPr lang="en-US" sz="2000" dirty="0">
                <a:latin typeface="Alegreya Sans" panose="020B0604020202020204" charset="0"/>
              </a:rPr>
              <a:t>Step 3 : Reserve a parking space which supports the Vehicle type </a:t>
            </a:r>
          </a:p>
          <a:p>
            <a:r>
              <a:rPr lang="en-US" sz="2000" dirty="0">
                <a:latin typeface="Alegreya Sans" panose="020B0604020202020204" charset="0"/>
              </a:rPr>
              <a:t>Step 4 : Direct the client to the reserved parking space</a:t>
            </a:r>
          </a:p>
          <a:p>
            <a:r>
              <a:rPr lang="en-US" sz="2000" dirty="0">
                <a:latin typeface="Alegreya Sans" panose="020B0604020202020204" charset="0"/>
              </a:rPr>
              <a:t>Step 5 : Record the vehicle leaving</a:t>
            </a:r>
          </a:p>
          <a:p>
            <a:r>
              <a:rPr lang="en-US" sz="2000" dirty="0">
                <a:latin typeface="Alegreya Sans" panose="020B0604020202020204" charset="0"/>
              </a:rPr>
              <a:t>Step 6 : Free the parking spot for other vehicles</a:t>
            </a:r>
            <a:br>
              <a:rPr lang="en-US" sz="2000" dirty="0">
                <a:latin typeface="Alegreya Sans" panose="020B0604020202020204" charset="0"/>
              </a:rPr>
            </a:br>
            <a:r>
              <a:rPr lang="en-US" sz="2000" dirty="0">
                <a:latin typeface="Alegreya Sans" panose="020B0604020202020204" charset="0"/>
              </a:rPr>
              <a:t>Step 7 : End</a:t>
            </a:r>
          </a:p>
          <a:p>
            <a:endParaRPr lang="en-US" sz="2400" dirty="0">
              <a:latin typeface="Alegreya Sans" panose="020B0604020202020204" charset="0"/>
            </a:endParaRPr>
          </a:p>
          <a:p>
            <a:endParaRPr lang="en-US" sz="3600" dirty="0">
              <a:latin typeface="Alegreya Sans"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40"/>
        <p:cNvGrpSpPr/>
        <p:nvPr/>
      </p:nvGrpSpPr>
      <p:grpSpPr>
        <a:xfrm>
          <a:off x="0" y="0"/>
          <a:ext cx="0" cy="0"/>
          <a:chOff x="0" y="0"/>
          <a:chExt cx="0" cy="0"/>
        </a:xfrm>
      </p:grpSpPr>
      <p:cxnSp>
        <p:nvCxnSpPr>
          <p:cNvPr id="3145728" name="Google Shape;146;p16"/>
          <p:cNvCxnSpPr>
            <a:cxnSpLocks/>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1048584" name="Google Shape;150;p16"/>
          <p:cNvSpPr txBox="1"/>
          <p:nvPr/>
        </p:nvSpPr>
        <p:spPr>
          <a:xfrm>
            <a:off x="801750" y="4095176"/>
            <a:ext cx="4594275" cy="25853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000"/>
              <a:buFont typeface="Arial"/>
              <a:buNone/>
            </a:pPr>
            <a:endParaRPr sz="1400" b="0" i="0" u="none" strike="noStrike" cap="none" dirty="0">
              <a:solidFill>
                <a:srgbClr val="000000"/>
              </a:solidFill>
              <a:latin typeface="Alegreya Sans Medium"/>
              <a:ea typeface="Alegreya Sans Medium"/>
              <a:cs typeface="Alegreya Sans Medium"/>
              <a:sym typeface="Alegreya Sans Medium"/>
            </a:endParaRPr>
          </a:p>
        </p:txBody>
      </p:sp>
      <p:grpSp>
        <p:nvGrpSpPr>
          <p:cNvPr id="23" name="Google Shape;158;p16"/>
          <p:cNvGrpSpPr/>
          <p:nvPr/>
        </p:nvGrpSpPr>
        <p:grpSpPr>
          <a:xfrm>
            <a:off x="17573373" y="741256"/>
            <a:ext cx="357799" cy="8778996"/>
            <a:chOff x="-46417" y="2"/>
            <a:chExt cx="477066" cy="11705327"/>
          </a:xfrm>
        </p:grpSpPr>
        <p:sp>
          <p:nvSpPr>
            <p:cNvPr id="1048585" name="Google Shape;159;p16"/>
            <p:cNvSpPr txBox="1"/>
            <p:nvPr/>
          </p:nvSpPr>
          <p:spPr>
            <a:xfrm rot="5400000">
              <a:off x="-1307867" y="10000679"/>
              <a:ext cx="2966100" cy="4431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6</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1048586" name="Google Shape;160;p16"/>
            <p:cNvSpPr txBox="1"/>
            <p:nvPr/>
          </p:nvSpPr>
          <p:spPr>
            <a:xfrm rot="5400000">
              <a:off x="-1274000" y="1261452"/>
              <a:ext cx="2966100" cy="443199"/>
            </a:xfrm>
            <a:prstGeom prst="rect">
              <a:avLst/>
            </a:prstGeom>
            <a:noFill/>
            <a:ln>
              <a:noFill/>
            </a:ln>
          </p:spPr>
          <p:txBody>
            <a:bodyPr spcFirstLastPara="1" wrap="square" lIns="0" tIns="0" rIns="0" bIns="0" anchor="t" anchorCtr="0">
              <a:spAutoFit/>
            </a:bodyPr>
            <a:lstStyle/>
            <a:p>
              <a:pPr algn="r">
                <a:lnSpc>
                  <a:spcPct val="120000"/>
                </a:lnSpc>
                <a:buSzPts val="1800"/>
              </a:pPr>
              <a:r>
                <a:rPr lang="en-US" sz="1800" dirty="0">
                  <a:latin typeface="Alegreya Sans Medium"/>
                  <a:ea typeface="Alegreya Sans Medium"/>
                  <a:cs typeface="Alegreya Sans Medium"/>
                  <a:sym typeface="Alegreya Sans Medium"/>
                </a:rPr>
                <a:t>FE IT 2022-23 </a:t>
              </a:r>
              <a:r>
                <a:rPr lang="en-US" sz="1800" dirty="0" err="1">
                  <a:latin typeface="Alegreya Sans Medium"/>
                  <a:ea typeface="Alegreya Sans Medium"/>
                  <a:cs typeface="Alegreya Sans Medium"/>
                  <a:sym typeface="Alegreya Sans Medium"/>
                </a:rPr>
                <a:t>Sem</a:t>
              </a:r>
              <a:r>
                <a:rPr lang="en-US" sz="1800" dirty="0">
                  <a:latin typeface="Alegreya Sans Medium"/>
                  <a:ea typeface="Alegreya Sans Medium"/>
                  <a:cs typeface="Alegreya Sans Medium"/>
                  <a:sym typeface="Alegreya Sans Medium"/>
                </a:rPr>
                <a:t> II</a:t>
              </a:r>
            </a:p>
          </p:txBody>
        </p:sp>
      </p:grpSp>
      <p:pic>
        <p:nvPicPr>
          <p:cNvPr id="2097152" name="Picture 7"/>
          <p:cNvPicPr>
            <a:picLocks noChangeAspect="1"/>
          </p:cNvPicPr>
          <p:nvPr/>
        </p:nvPicPr>
        <p:blipFill>
          <a:blip r:embed="rId3"/>
          <a:stretch>
            <a:fillRect/>
          </a:stretch>
        </p:blipFill>
        <p:spPr>
          <a:xfrm>
            <a:off x="250401" y="381000"/>
            <a:ext cx="16693890" cy="9545649"/>
          </a:xfrm>
          <a:prstGeom prst="rect">
            <a:avLst/>
          </a:prstGeom>
        </p:spPr>
      </p:pic>
      <p:sp>
        <p:nvSpPr>
          <p:cNvPr id="1048587" name="TextBox 8"/>
          <p:cNvSpPr txBox="1"/>
          <p:nvPr/>
        </p:nvSpPr>
        <p:spPr>
          <a:xfrm>
            <a:off x="939481" y="714594"/>
            <a:ext cx="3927049" cy="1005840"/>
          </a:xfrm>
          <a:prstGeom prst="rect">
            <a:avLst/>
          </a:prstGeom>
          <a:noFill/>
        </p:spPr>
        <p:txBody>
          <a:bodyPr wrap="none" rtlCol="0">
            <a:spAutoFit/>
          </a:bodyPr>
          <a:lstStyle/>
          <a:p>
            <a:r>
              <a:rPr lang="en-US" sz="6000" dirty="0">
                <a:latin typeface="Merriweather" panose="020B0604020202020204" charset="0"/>
              </a:rPr>
              <a:t>Flow Chart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77"/>
        <p:cNvGrpSpPr/>
        <p:nvPr/>
      </p:nvGrpSpPr>
      <p:grpSpPr>
        <a:xfrm>
          <a:off x="0" y="0"/>
          <a:ext cx="0" cy="0"/>
          <a:chOff x="0" y="0"/>
          <a:chExt cx="0" cy="0"/>
        </a:xfrm>
      </p:grpSpPr>
      <p:pic>
        <p:nvPicPr>
          <p:cNvPr id="2097153" name="Google Shape;578;p37"/>
          <p:cNvPicPr preferRelativeResize="0">
            <a:picLocks/>
          </p:cNvPicPr>
          <p:nvPr/>
        </p:nvPicPr>
        <p:blipFill rotWithShape="1">
          <a:blip r:embed="rId3">
            <a:alphaModFix/>
          </a:blip>
          <a:srcRect t="21149" b="36908"/>
          <a:stretch>
            <a:fillRect/>
          </a:stretch>
        </p:blipFill>
        <p:spPr>
          <a:xfrm>
            <a:off x="1028700" y="2870231"/>
            <a:ext cx="16230600" cy="5105450"/>
          </a:xfrm>
          <a:prstGeom prst="rect">
            <a:avLst/>
          </a:prstGeom>
          <a:noFill/>
          <a:ln>
            <a:noFill/>
          </a:ln>
        </p:spPr>
      </p:pic>
      <p:sp>
        <p:nvSpPr>
          <p:cNvPr id="1048590" name="Google Shape;579;p37"/>
          <p:cNvSpPr txBox="1"/>
          <p:nvPr/>
        </p:nvSpPr>
        <p:spPr>
          <a:xfrm>
            <a:off x="2303344" y="658992"/>
            <a:ext cx="13681200" cy="182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10000"/>
              <a:buFont typeface="Arial"/>
              <a:buNone/>
            </a:pPr>
            <a:r>
              <a:rPr lang="en-US" sz="10000" b="0" i="0" u="none" strike="noStrike" cap="none">
                <a:solidFill>
                  <a:srgbClr val="EBE8E2"/>
                </a:solidFill>
                <a:latin typeface="Merriweather"/>
                <a:ea typeface="Merriweather"/>
                <a:cs typeface="Merriweather"/>
                <a:sym typeface="Merriweather"/>
              </a:rPr>
              <a:t>Thank you!</a:t>
            </a:r>
            <a:endParaRPr sz="1400" b="0" i="0" u="none" strike="noStrike" cap="none">
              <a:solidFill>
                <a:srgbClr val="000000"/>
              </a:solidFill>
              <a:latin typeface="Merriweather"/>
              <a:ea typeface="Merriweather"/>
              <a:cs typeface="Merriweather"/>
              <a:sym typeface="Merriweather"/>
            </a:endParaRPr>
          </a:p>
        </p:txBody>
      </p:sp>
      <p:grpSp>
        <p:nvGrpSpPr>
          <p:cNvPr id="27" name="Google Shape;581;p37"/>
          <p:cNvGrpSpPr/>
          <p:nvPr/>
        </p:nvGrpSpPr>
        <p:grpSpPr>
          <a:xfrm>
            <a:off x="17429692" y="842854"/>
            <a:ext cx="670561" cy="8601192"/>
            <a:chOff x="-237991" y="270933"/>
            <a:chExt cx="894083" cy="11468257"/>
          </a:xfrm>
        </p:grpSpPr>
        <p:sp>
          <p:nvSpPr>
            <p:cNvPr id="1048591" name="Google Shape;582;p37"/>
            <p:cNvSpPr txBox="1"/>
            <p:nvPr/>
          </p:nvSpPr>
          <p:spPr>
            <a:xfrm rot="5400000">
              <a:off x="-1273999" y="10034541"/>
              <a:ext cx="2966100" cy="4431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b="0" i="0" u="none" strike="noStrike" cap="none" dirty="0">
                  <a:solidFill>
                    <a:srgbClr val="EFF0F2"/>
                  </a:solidFill>
                  <a:latin typeface="Alegreya Sans Medium"/>
                  <a:ea typeface="Alegreya Sans Medium"/>
                  <a:cs typeface="Alegreya Sans Medium"/>
                  <a:sym typeface="Alegreya Sans Medium"/>
                </a:rPr>
                <a:t>7</a:t>
              </a:r>
              <a:endParaRPr sz="1400" b="0" i="0" u="none" strike="noStrike" cap="none" dirty="0">
                <a:solidFill>
                  <a:srgbClr val="EFF0F2"/>
                </a:solidFill>
                <a:latin typeface="Alegreya Sans Medium"/>
                <a:ea typeface="Alegreya Sans Medium"/>
                <a:cs typeface="Alegreya Sans Medium"/>
                <a:sym typeface="Alegreya Sans Medium"/>
              </a:endParaRPr>
            </a:p>
          </p:txBody>
        </p:sp>
        <p:sp>
          <p:nvSpPr>
            <p:cNvPr id="1048592" name="Google Shape;583;p37"/>
            <p:cNvSpPr txBox="1"/>
            <p:nvPr/>
          </p:nvSpPr>
          <p:spPr>
            <a:xfrm rot="5400000">
              <a:off x="-1032447" y="1065389"/>
              <a:ext cx="2482995" cy="894083"/>
            </a:xfrm>
            <a:prstGeom prst="rect">
              <a:avLst/>
            </a:prstGeom>
            <a:solidFill>
              <a:schemeClr val="bg1"/>
            </a:solidFill>
            <a:ln>
              <a:noFill/>
            </a:ln>
          </p:spPr>
          <p:txBody>
            <a:bodyPr spcFirstLastPara="1" wrap="square" lIns="0" tIns="0" rIns="0" bIns="0" anchor="t" anchorCtr="0">
              <a:spAutoFit/>
            </a:bodyPr>
            <a:lstStyle/>
            <a:p>
              <a:pPr algn="r">
                <a:lnSpc>
                  <a:spcPct val="120000"/>
                </a:lnSpc>
                <a:buSzPts val="1800"/>
              </a:pPr>
              <a:r>
                <a:rPr lang="en-US" sz="1800" dirty="0">
                  <a:latin typeface="Alegreya Sans Medium"/>
                  <a:ea typeface="Alegreya Sans Medium"/>
                  <a:cs typeface="Alegreya Sans Medium"/>
                  <a:sym typeface="Alegreya Sans Medium"/>
                </a:rPr>
                <a:t>FE IT 2022-23 </a:t>
              </a:r>
              <a:r>
                <a:rPr lang="en-US" sz="1800" dirty="0" err="1">
                  <a:latin typeface="Alegreya Sans Medium"/>
                  <a:ea typeface="Alegreya Sans Medium"/>
                  <a:cs typeface="Alegreya Sans Medium"/>
                  <a:sym typeface="Alegreya Sans Medium"/>
                </a:rPr>
                <a:t>Sem</a:t>
              </a:r>
              <a:r>
                <a:rPr lang="en-US" sz="1800" dirty="0">
                  <a:latin typeface="Alegreya Sans Medium"/>
                  <a:ea typeface="Alegreya Sans Medium"/>
                  <a:cs typeface="Alegreya Sans Medium"/>
                  <a:sym typeface="Alegreya Sans Medium"/>
                </a:rPr>
                <a:t> II</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4"/>
        <p:cNvGrpSpPr/>
        <p:nvPr/>
      </p:nvGrpSpPr>
      <p:grpSpPr>
        <a:xfrm>
          <a:off x="0" y="0"/>
          <a:ext cx="0" cy="0"/>
          <a:chOff x="0" y="0"/>
          <a:chExt cx="0" cy="0"/>
        </a:xfrm>
      </p:grpSpPr>
      <p:sp>
        <p:nvSpPr>
          <p:cNvPr id="1048637" name="Google Shape;165;p17"/>
          <p:cNvSpPr txBox="1"/>
          <p:nvPr/>
        </p:nvSpPr>
        <p:spPr>
          <a:xfrm>
            <a:off x="4745193" y="6454614"/>
            <a:ext cx="5582400" cy="3318806"/>
          </a:xfrm>
          <a:prstGeom prst="rect">
            <a:avLst/>
          </a:prstGeom>
          <a:noFill/>
          <a:ln>
            <a:noFill/>
          </a:ln>
        </p:spPr>
        <p:txBody>
          <a:bodyPr spcFirstLastPara="1" wrap="square" lIns="0" tIns="0" rIns="0" bIns="0" anchor="t" anchorCtr="0">
            <a:spAutoFit/>
          </a:bodyPr>
          <a:lstStyle/>
          <a:p>
            <a:pPr marL="0" marR="0" lvl="0" indent="0" algn="l" rtl="0">
              <a:lnSpc>
                <a:spcPct val="241966"/>
              </a:lnSpc>
              <a:spcBef>
                <a:spcPts val="0"/>
              </a:spcBef>
              <a:spcAft>
                <a:spcPts val="0"/>
              </a:spcAft>
              <a:buClr>
                <a:srgbClr val="000000"/>
              </a:buClr>
              <a:buSzPts val="3000"/>
              <a:buFont typeface="Arial"/>
              <a:buNone/>
            </a:pPr>
            <a:r>
              <a:rPr lang="en-US" sz="3000" dirty="0">
                <a:latin typeface="Alegreya Sans Medium"/>
                <a:ea typeface="Alegreya Sans Medium"/>
                <a:cs typeface="Alegreya Sans Medium"/>
                <a:sym typeface="Alegreya Sans Medium"/>
              </a:rPr>
              <a:t>30</a:t>
            </a:r>
            <a:r>
              <a:rPr lang="en-US" sz="3000" dirty="0">
                <a:solidFill>
                  <a:schemeClr val="accent6">
                    <a:lumMod val="75000"/>
                  </a:schemeClr>
                </a:solidFill>
                <a:latin typeface="Alegreya Sans Medium"/>
                <a:ea typeface="Alegreya Sans Medium"/>
                <a:cs typeface="Alegreya Sans Medium"/>
                <a:sym typeface="Alegreya Sans Medium"/>
              </a:rPr>
              <a:t>09</a:t>
            </a:r>
            <a:r>
              <a:rPr lang="en-US" sz="3000" dirty="0">
                <a:latin typeface="Alegreya Sans Medium"/>
                <a:ea typeface="Alegreya Sans Medium"/>
                <a:cs typeface="Alegreya Sans Medium"/>
                <a:sym typeface="Alegreya Sans Medium"/>
              </a:rPr>
              <a:t> – </a:t>
            </a:r>
            <a:r>
              <a:rPr lang="en-US" sz="3000" dirty="0" err="1">
                <a:latin typeface="Alegreya Sans Medium"/>
                <a:ea typeface="Alegreya Sans Medium"/>
                <a:cs typeface="Alegreya Sans Medium"/>
                <a:sym typeface="Alegreya Sans Medium"/>
              </a:rPr>
              <a:t>Sudesh</a:t>
            </a:r>
            <a:r>
              <a:rPr lang="en-US" sz="3000" dirty="0">
                <a:latin typeface="Alegreya Sans Medium"/>
                <a:ea typeface="Alegreya Sans Medium"/>
                <a:cs typeface="Alegreya Sans Medium"/>
                <a:sym typeface="Alegreya Sans Medium"/>
              </a:rPr>
              <a:t> </a:t>
            </a:r>
            <a:r>
              <a:rPr lang="en-US" sz="3000" dirty="0" err="1">
                <a:latin typeface="Alegreya Sans Medium"/>
                <a:ea typeface="Alegreya Sans Medium"/>
                <a:cs typeface="Alegreya Sans Medium"/>
                <a:sym typeface="Alegreya Sans Medium"/>
              </a:rPr>
              <a:t>Bansode</a:t>
            </a:r>
            <a:endParaRPr sz="1400" b="0" i="0" u="none" strike="noStrike" cap="none" dirty="0">
              <a:solidFill>
                <a:srgbClr val="000000"/>
              </a:solidFill>
              <a:latin typeface="Alegreya Sans Medium"/>
              <a:ea typeface="Alegreya Sans Medium"/>
              <a:cs typeface="Alegreya Sans Medium"/>
              <a:sym typeface="Alegreya Sans Medium"/>
            </a:endParaRPr>
          </a:p>
          <a:p>
            <a:pPr lvl="0">
              <a:lnSpc>
                <a:spcPct val="241966"/>
              </a:lnSpc>
              <a:buSzPts val="3000"/>
            </a:pPr>
            <a:r>
              <a:rPr lang="en-US" sz="3000" dirty="0">
                <a:latin typeface="Alegreya Sans Medium"/>
                <a:ea typeface="Alegreya Sans Medium"/>
                <a:cs typeface="Alegreya Sans Medium"/>
                <a:sym typeface="Alegreya Sans Medium"/>
              </a:rPr>
              <a:t>30</a:t>
            </a:r>
            <a:r>
              <a:rPr lang="en-US" sz="3000" dirty="0">
                <a:solidFill>
                  <a:schemeClr val="accent6">
                    <a:lumMod val="75000"/>
                  </a:schemeClr>
                </a:solidFill>
                <a:latin typeface="Alegreya Sans Medium"/>
                <a:ea typeface="Alegreya Sans Medium"/>
                <a:cs typeface="Alegreya Sans Medium"/>
                <a:sym typeface="Alegreya Sans Medium"/>
              </a:rPr>
              <a:t>12</a:t>
            </a:r>
            <a:r>
              <a:rPr lang="en-US" sz="3000" dirty="0">
                <a:latin typeface="Alegreya Sans Medium"/>
                <a:ea typeface="Alegreya Sans Medium"/>
                <a:cs typeface="Alegreya Sans Medium"/>
                <a:sym typeface="Alegreya Sans Medium"/>
              </a:rPr>
              <a:t> – Varad Chaskar</a:t>
            </a:r>
          </a:p>
          <a:p>
            <a:pPr lvl="0">
              <a:lnSpc>
                <a:spcPct val="241966"/>
              </a:lnSpc>
              <a:buSzPts val="3000"/>
            </a:pPr>
            <a:r>
              <a:rPr lang="en-US" sz="3000" dirty="0">
                <a:latin typeface="Alegreya Sans Medium"/>
                <a:ea typeface="Alegreya Sans Medium"/>
                <a:cs typeface="Alegreya Sans Medium"/>
                <a:sym typeface="Alegreya Sans Medium"/>
              </a:rPr>
              <a:t>30</a:t>
            </a:r>
            <a:r>
              <a:rPr lang="en-US" sz="3000" dirty="0">
                <a:solidFill>
                  <a:schemeClr val="accent6">
                    <a:lumMod val="75000"/>
                  </a:schemeClr>
                </a:solidFill>
                <a:latin typeface="Alegreya Sans Medium"/>
                <a:ea typeface="Alegreya Sans Medium"/>
                <a:cs typeface="Alegreya Sans Medium"/>
                <a:sym typeface="Alegreya Sans Medium"/>
              </a:rPr>
              <a:t>26</a:t>
            </a:r>
            <a:r>
              <a:rPr lang="en-US" sz="3000" dirty="0">
                <a:latin typeface="Alegreya Sans Medium"/>
                <a:ea typeface="Alegreya Sans Medium"/>
                <a:cs typeface="Alegreya Sans Medium"/>
                <a:sym typeface="Alegreya Sans Medium"/>
              </a:rPr>
              <a:t> – </a:t>
            </a:r>
            <a:r>
              <a:rPr lang="en-US" sz="3000" dirty="0" err="1">
                <a:latin typeface="Alegreya Sans Medium"/>
                <a:ea typeface="Alegreya Sans Medium"/>
                <a:cs typeface="Alegreya Sans Medium"/>
                <a:sym typeface="Alegreya Sans Medium"/>
              </a:rPr>
              <a:t>Shruti</a:t>
            </a:r>
            <a:r>
              <a:rPr lang="en-US" sz="3000" dirty="0">
                <a:latin typeface="Alegreya Sans Medium"/>
                <a:ea typeface="Alegreya Sans Medium"/>
                <a:cs typeface="Alegreya Sans Medium"/>
                <a:sym typeface="Alegreya Sans Medium"/>
              </a:rPr>
              <a:t> Kulkarni</a:t>
            </a:r>
          </a:p>
        </p:txBody>
      </p:sp>
      <p:sp>
        <p:nvSpPr>
          <p:cNvPr id="1048638" name="Google Shape;166;p17"/>
          <p:cNvSpPr txBox="1"/>
          <p:nvPr/>
        </p:nvSpPr>
        <p:spPr>
          <a:xfrm>
            <a:off x="11576802" y="6454615"/>
            <a:ext cx="5582400" cy="3318806"/>
          </a:xfrm>
          <a:prstGeom prst="rect">
            <a:avLst/>
          </a:prstGeom>
          <a:noFill/>
          <a:ln>
            <a:noFill/>
          </a:ln>
        </p:spPr>
        <p:txBody>
          <a:bodyPr spcFirstLastPara="1" wrap="square" lIns="0" tIns="0" rIns="0" bIns="0" anchor="t" anchorCtr="0">
            <a:spAutoFit/>
          </a:bodyPr>
          <a:lstStyle/>
          <a:p>
            <a:pPr lvl="0">
              <a:lnSpc>
                <a:spcPct val="241966"/>
              </a:lnSpc>
              <a:buSzPts val="3000"/>
            </a:pPr>
            <a:r>
              <a:rPr lang="en-US" sz="3000" dirty="0">
                <a:latin typeface="Alegreya Sans Medium"/>
                <a:ea typeface="Alegreya Sans Medium"/>
                <a:cs typeface="Alegreya Sans Medium"/>
                <a:sym typeface="Alegreya Sans Medium"/>
              </a:rPr>
              <a:t>30</a:t>
            </a:r>
            <a:r>
              <a:rPr lang="en-US" sz="3000" dirty="0">
                <a:solidFill>
                  <a:schemeClr val="accent6">
                    <a:lumMod val="75000"/>
                  </a:schemeClr>
                </a:solidFill>
                <a:latin typeface="Alegreya Sans Medium"/>
                <a:ea typeface="Alegreya Sans Medium"/>
                <a:cs typeface="Alegreya Sans Medium"/>
                <a:sym typeface="Alegreya Sans Medium"/>
              </a:rPr>
              <a:t>10</a:t>
            </a:r>
            <a:r>
              <a:rPr lang="en-US" sz="3000" dirty="0">
                <a:latin typeface="Alegreya Sans Medium"/>
                <a:ea typeface="Alegreya Sans Medium"/>
                <a:cs typeface="Alegreya Sans Medium"/>
                <a:sym typeface="Alegreya Sans Medium"/>
              </a:rPr>
              <a:t> – </a:t>
            </a:r>
            <a:r>
              <a:rPr lang="en-US" sz="3000" dirty="0" err="1">
                <a:latin typeface="Alegreya Sans Medium"/>
                <a:ea typeface="Alegreya Sans Medium"/>
                <a:cs typeface="Alegreya Sans Medium"/>
                <a:sym typeface="Alegreya Sans Medium"/>
              </a:rPr>
              <a:t>Shravani</a:t>
            </a:r>
            <a:r>
              <a:rPr lang="en-US" sz="3000" dirty="0">
                <a:latin typeface="Alegreya Sans Medium"/>
                <a:ea typeface="Alegreya Sans Medium"/>
                <a:cs typeface="Alegreya Sans Medium"/>
                <a:sym typeface="Alegreya Sans Medium"/>
              </a:rPr>
              <a:t> Joshi</a:t>
            </a:r>
            <a:r>
              <a:rPr lang="en-US" sz="3000" b="0" i="0" u="none" strike="noStrike" cap="none" dirty="0">
                <a:solidFill>
                  <a:srgbClr val="000000"/>
                </a:solidFill>
                <a:latin typeface="Alegreya Sans Medium"/>
                <a:ea typeface="Alegreya Sans Medium"/>
                <a:cs typeface="Alegreya Sans Medium"/>
                <a:sym typeface="Alegreya Sans Medium"/>
              </a:rPr>
              <a:t> </a:t>
            </a:r>
            <a:endParaRPr sz="1400" b="0" i="0" u="none" strike="noStrike" cap="none" dirty="0">
              <a:solidFill>
                <a:srgbClr val="000000"/>
              </a:solidFill>
              <a:latin typeface="Alegreya Sans Medium"/>
              <a:ea typeface="Alegreya Sans Medium"/>
              <a:cs typeface="Alegreya Sans Medium"/>
              <a:sym typeface="Alegreya Sans Medium"/>
            </a:endParaRPr>
          </a:p>
          <a:p>
            <a:pPr>
              <a:lnSpc>
                <a:spcPct val="241966"/>
              </a:lnSpc>
              <a:buSzPts val="3000"/>
            </a:pPr>
            <a:r>
              <a:rPr lang="en-US" sz="3000" dirty="0">
                <a:latin typeface="Alegreya Sans Medium"/>
                <a:ea typeface="Alegreya Sans Medium"/>
                <a:cs typeface="Alegreya Sans Medium"/>
                <a:sym typeface="Alegreya Sans Medium"/>
              </a:rPr>
              <a:t>30</a:t>
            </a:r>
            <a:r>
              <a:rPr lang="en-US" sz="3000" dirty="0">
                <a:solidFill>
                  <a:schemeClr val="accent6">
                    <a:lumMod val="75000"/>
                  </a:schemeClr>
                </a:solidFill>
                <a:latin typeface="Alegreya Sans Medium"/>
                <a:ea typeface="Alegreya Sans Medium"/>
                <a:cs typeface="Alegreya Sans Medium"/>
                <a:sym typeface="Alegreya Sans Medium"/>
              </a:rPr>
              <a:t>18</a:t>
            </a:r>
            <a:r>
              <a:rPr lang="en-US" sz="3000" dirty="0">
                <a:latin typeface="Alegreya Sans Medium"/>
                <a:ea typeface="Alegreya Sans Medium"/>
                <a:cs typeface="Alegreya Sans Medium"/>
                <a:sym typeface="Alegreya Sans Medium"/>
              </a:rPr>
              <a:t> – </a:t>
            </a:r>
            <a:r>
              <a:rPr lang="en-US" sz="3000" dirty="0" err="1">
                <a:latin typeface="Alegreya Sans Medium"/>
                <a:ea typeface="Alegreya Sans Medium"/>
                <a:cs typeface="Alegreya Sans Medium"/>
                <a:sym typeface="Alegreya Sans Medium"/>
              </a:rPr>
              <a:t>Samruddhi</a:t>
            </a:r>
            <a:r>
              <a:rPr lang="en-US" sz="3000" dirty="0">
                <a:latin typeface="Alegreya Sans Medium"/>
                <a:ea typeface="Alegreya Sans Medium"/>
                <a:cs typeface="Alegreya Sans Medium"/>
                <a:sym typeface="Alegreya Sans Medium"/>
              </a:rPr>
              <a:t> </a:t>
            </a:r>
            <a:r>
              <a:rPr lang="en-US" sz="3000" dirty="0" err="1">
                <a:latin typeface="Alegreya Sans Medium"/>
                <a:ea typeface="Alegreya Sans Medium"/>
                <a:cs typeface="Alegreya Sans Medium"/>
                <a:sym typeface="Alegreya Sans Medium"/>
              </a:rPr>
              <a:t>Garge</a:t>
            </a:r>
            <a:endParaRPr lang="en-US" sz="3000" dirty="0">
              <a:latin typeface="Alegreya Sans Medium"/>
              <a:ea typeface="Alegreya Sans Medium"/>
              <a:cs typeface="Alegreya Sans Medium"/>
              <a:sym typeface="Alegreya Sans Medium"/>
            </a:endParaRPr>
          </a:p>
          <a:p>
            <a:pPr>
              <a:lnSpc>
                <a:spcPct val="241966"/>
              </a:lnSpc>
              <a:buSzPts val="3000"/>
            </a:pPr>
            <a:r>
              <a:rPr lang="en-US" sz="3000" dirty="0">
                <a:latin typeface="Alegreya Sans Medium"/>
                <a:ea typeface="Alegreya Sans Medium"/>
                <a:cs typeface="Alegreya Sans Medium"/>
                <a:sym typeface="Alegreya Sans Medium"/>
              </a:rPr>
              <a:t>30</a:t>
            </a:r>
            <a:r>
              <a:rPr lang="en-US" sz="3000" dirty="0">
                <a:solidFill>
                  <a:schemeClr val="accent6">
                    <a:lumMod val="75000"/>
                  </a:schemeClr>
                </a:solidFill>
                <a:latin typeface="Alegreya Sans Medium"/>
                <a:ea typeface="Alegreya Sans Medium"/>
                <a:cs typeface="Alegreya Sans Medium"/>
                <a:sym typeface="Alegreya Sans Medium"/>
              </a:rPr>
              <a:t>27</a:t>
            </a:r>
            <a:r>
              <a:rPr lang="en-US" sz="3000" dirty="0">
                <a:latin typeface="Alegreya Sans Medium"/>
                <a:ea typeface="Alegreya Sans Medium"/>
                <a:cs typeface="Alegreya Sans Medium"/>
                <a:sym typeface="Alegreya Sans Medium"/>
              </a:rPr>
              <a:t> – </a:t>
            </a:r>
            <a:r>
              <a:rPr lang="en-US" sz="3000" dirty="0" err="1">
                <a:latin typeface="Alegreya Sans Medium"/>
                <a:ea typeface="Alegreya Sans Medium"/>
                <a:cs typeface="Alegreya Sans Medium"/>
                <a:sym typeface="Alegreya Sans Medium"/>
              </a:rPr>
              <a:t>Asmita</a:t>
            </a:r>
            <a:r>
              <a:rPr lang="en-US" sz="3000" dirty="0">
                <a:latin typeface="Alegreya Sans Medium"/>
                <a:ea typeface="Alegreya Sans Medium"/>
                <a:cs typeface="Alegreya Sans Medium"/>
                <a:sym typeface="Alegreya Sans Medium"/>
              </a:rPr>
              <a:t> </a:t>
            </a:r>
            <a:r>
              <a:rPr lang="en-US" sz="3000" dirty="0" err="1">
                <a:latin typeface="Alegreya Sans Medium"/>
                <a:ea typeface="Alegreya Sans Medium"/>
                <a:cs typeface="Alegreya Sans Medium"/>
                <a:sym typeface="Alegreya Sans Medium"/>
              </a:rPr>
              <a:t>Yenge</a:t>
            </a:r>
            <a:endParaRPr lang="en-US" sz="3000" dirty="0">
              <a:latin typeface="Alegreya Sans Medium"/>
              <a:ea typeface="Alegreya Sans Medium"/>
              <a:cs typeface="Alegreya Sans Medium"/>
              <a:sym typeface="Alegreya Sans Medium"/>
            </a:endParaRPr>
          </a:p>
        </p:txBody>
      </p:sp>
      <p:cxnSp>
        <p:nvCxnSpPr>
          <p:cNvPr id="3145746" name="Google Shape;167;p17"/>
          <p:cNvCxnSpPr>
            <a:cxnSpLocks/>
          </p:cNvCxnSpPr>
          <p:nvPr/>
        </p:nvCxnSpPr>
        <p:spPr>
          <a:xfrm>
            <a:off x="3792693" y="7431824"/>
            <a:ext cx="13366500" cy="0"/>
          </a:xfrm>
          <a:prstGeom prst="straightConnector1">
            <a:avLst/>
          </a:prstGeom>
          <a:noFill/>
          <a:ln w="28575" cap="flat" cmpd="sng">
            <a:solidFill>
              <a:srgbClr val="CFC9BD"/>
            </a:solidFill>
            <a:prstDash val="solid"/>
            <a:round/>
            <a:headEnd type="none" w="sm" len="sm"/>
            <a:tailEnd type="none" w="sm" len="sm"/>
          </a:ln>
        </p:spPr>
      </p:cxnSp>
      <p:cxnSp>
        <p:nvCxnSpPr>
          <p:cNvPr id="3145747" name="Google Shape;168;p17"/>
          <p:cNvCxnSpPr>
            <a:cxnSpLocks/>
          </p:cNvCxnSpPr>
          <p:nvPr/>
        </p:nvCxnSpPr>
        <p:spPr>
          <a:xfrm>
            <a:off x="3792693" y="8495574"/>
            <a:ext cx="13380900" cy="0"/>
          </a:xfrm>
          <a:prstGeom prst="straightConnector1">
            <a:avLst/>
          </a:prstGeom>
          <a:noFill/>
          <a:ln w="28575" cap="flat" cmpd="sng">
            <a:solidFill>
              <a:srgbClr val="CFC9BD"/>
            </a:solidFill>
            <a:prstDash val="solid"/>
            <a:round/>
            <a:headEnd type="none" w="sm" len="sm"/>
            <a:tailEnd type="none" w="sm" len="sm"/>
          </a:ln>
        </p:spPr>
      </p:cxnSp>
      <p:cxnSp>
        <p:nvCxnSpPr>
          <p:cNvPr id="3145748" name="Google Shape;169;p17"/>
          <p:cNvCxnSpPr>
            <a:cxnSpLocks/>
          </p:cNvCxnSpPr>
          <p:nvPr/>
        </p:nvCxnSpPr>
        <p:spPr>
          <a:xfrm>
            <a:off x="3792693" y="9593371"/>
            <a:ext cx="13366500" cy="0"/>
          </a:xfrm>
          <a:prstGeom prst="straightConnector1">
            <a:avLst/>
          </a:prstGeom>
          <a:noFill/>
          <a:ln w="28575" cap="flat" cmpd="sng">
            <a:solidFill>
              <a:srgbClr val="CFC9BD"/>
            </a:solidFill>
            <a:prstDash val="solid"/>
            <a:round/>
            <a:headEnd type="none" w="sm" len="sm"/>
            <a:tailEnd type="none" w="sm" len="sm"/>
          </a:ln>
        </p:spPr>
      </p:cxnSp>
      <p:cxnSp>
        <p:nvCxnSpPr>
          <p:cNvPr id="3145749" name="Google Shape;170;p17"/>
          <p:cNvCxnSpPr>
            <a:cxnSpLocks/>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pic>
        <p:nvPicPr>
          <p:cNvPr id="2097156" name="Google Shape;171;p17"/>
          <p:cNvPicPr preferRelativeResize="0">
            <a:picLocks/>
          </p:cNvPicPr>
          <p:nvPr/>
        </p:nvPicPr>
        <p:blipFill rotWithShape="1">
          <a:blip r:embed="rId3">
            <a:alphaModFix/>
          </a:blip>
          <a:srcRect t="25862" b="27138"/>
          <a:stretch>
            <a:fillRect/>
          </a:stretch>
        </p:blipFill>
        <p:spPr>
          <a:xfrm>
            <a:off x="0" y="-12700"/>
            <a:ext cx="17159288" cy="6048219"/>
          </a:xfrm>
          <a:prstGeom prst="rect">
            <a:avLst/>
          </a:prstGeom>
          <a:noFill/>
          <a:ln>
            <a:noFill/>
          </a:ln>
        </p:spPr>
      </p:pic>
      <p:sp>
        <p:nvSpPr>
          <p:cNvPr id="1048639" name="Google Shape;172;p17"/>
          <p:cNvSpPr txBox="1"/>
          <p:nvPr/>
        </p:nvSpPr>
        <p:spPr>
          <a:xfrm>
            <a:off x="914400" y="733425"/>
            <a:ext cx="10742100" cy="1150315"/>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Group Members</a:t>
            </a:r>
            <a:endParaRPr sz="1400" b="0" i="0" u="none" strike="noStrike" cap="none" dirty="0">
              <a:solidFill>
                <a:srgbClr val="000000"/>
              </a:solidFill>
              <a:latin typeface="Merriweather"/>
              <a:ea typeface="Merriweather"/>
              <a:cs typeface="Merriweather"/>
              <a:sym typeface="Merriweather"/>
            </a:endParaRPr>
          </a:p>
        </p:txBody>
      </p:sp>
      <p:grpSp>
        <p:nvGrpSpPr>
          <p:cNvPr id="46" name="Google Shape;173;p17"/>
          <p:cNvGrpSpPr/>
          <p:nvPr/>
        </p:nvGrpSpPr>
        <p:grpSpPr>
          <a:xfrm>
            <a:off x="17598773" y="741254"/>
            <a:ext cx="332400" cy="8804395"/>
            <a:chOff x="-12550" y="0"/>
            <a:chExt cx="443200" cy="11739193"/>
          </a:xfrm>
        </p:grpSpPr>
        <p:sp>
          <p:nvSpPr>
            <p:cNvPr id="1048640" name="Google Shape;174;p17"/>
            <p:cNvSpPr txBox="1"/>
            <p:nvPr/>
          </p:nvSpPr>
          <p:spPr>
            <a:xfrm rot="5400000">
              <a:off x="-1274000" y="10034543"/>
              <a:ext cx="2966100" cy="4431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2</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1048641" name="Google Shape;175;p17"/>
            <p:cNvSpPr txBox="1"/>
            <p:nvPr/>
          </p:nvSpPr>
          <p:spPr>
            <a:xfrm rot="5400000">
              <a:off x="-1273999" y="1261450"/>
              <a:ext cx="2966100" cy="4431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FE IT 2022-23 </a:t>
              </a:r>
              <a:r>
                <a:rPr lang="en-US" sz="1800" dirty="0" err="1">
                  <a:latin typeface="Alegreya Sans Medium"/>
                  <a:ea typeface="Alegreya Sans Medium"/>
                  <a:cs typeface="Alegreya Sans Medium"/>
                  <a:sym typeface="Alegreya Sans Medium"/>
                </a:rPr>
                <a:t>Sem</a:t>
              </a:r>
              <a:r>
                <a:rPr lang="en-US" sz="1800" dirty="0">
                  <a:latin typeface="Alegreya Sans Medium"/>
                  <a:ea typeface="Alegreya Sans Medium"/>
                  <a:cs typeface="Alegreya Sans Medium"/>
                  <a:sym typeface="Alegreya Sans Medium"/>
                </a:rPr>
                <a:t> II</a:t>
              </a:r>
              <a:endParaRPr sz="1400" b="0" i="0" u="none" strike="noStrike" cap="none" dirty="0">
                <a:solidFill>
                  <a:srgbClr val="000000"/>
                </a:solidFill>
                <a:latin typeface="Alegreya Sans Medium"/>
                <a:ea typeface="Alegreya Sans Medium"/>
                <a:cs typeface="Alegreya Sans Medium"/>
                <a:sym typeface="Alegreya Sans Medium"/>
              </a:endParaRPr>
            </a:p>
          </p:txBody>
        </p:sp>
      </p:grpSp>
      <p:sp>
        <p:nvSpPr>
          <p:cNvPr id="1048642" name="TextBox 1"/>
          <p:cNvSpPr txBox="1"/>
          <p:nvPr/>
        </p:nvSpPr>
        <p:spPr>
          <a:xfrm>
            <a:off x="420613" y="8899317"/>
            <a:ext cx="2760577" cy="1183639"/>
          </a:xfrm>
          <a:prstGeom prst="rect">
            <a:avLst/>
          </a:prstGeom>
          <a:noFill/>
        </p:spPr>
        <p:txBody>
          <a:bodyPr wrap="square" rtlCol="0">
            <a:spAutoFit/>
          </a:bodyPr>
          <a:lstStyle/>
          <a:p>
            <a:r>
              <a:rPr lang="en-US" sz="3600" dirty="0" err="1">
                <a:solidFill>
                  <a:schemeClr val="tx1"/>
                </a:solidFill>
                <a:latin typeface="Alegreya Sans" panose="020B0604020202020204" charset="0"/>
              </a:rPr>
              <a:t>Swapnil</a:t>
            </a:r>
            <a:r>
              <a:rPr lang="en-US" sz="3600" dirty="0">
                <a:solidFill>
                  <a:schemeClr val="tx1"/>
                </a:solidFill>
                <a:latin typeface="Alegreya Sans" panose="020B0604020202020204" charset="0"/>
              </a:rPr>
              <a:t> </a:t>
            </a:r>
            <a:r>
              <a:rPr lang="en-US" sz="3600" dirty="0" err="1">
                <a:solidFill>
                  <a:schemeClr val="tx1"/>
                </a:solidFill>
                <a:latin typeface="Alegreya Sans" panose="020B0604020202020204" charset="0"/>
              </a:rPr>
              <a:t>Patil</a:t>
            </a:r>
            <a:endParaRPr lang="en-US" sz="3600" dirty="0">
              <a:solidFill>
                <a:schemeClr val="tx1"/>
              </a:solidFill>
              <a:latin typeface="Alegreya Sans" panose="020B0604020202020204" charset="0"/>
            </a:endParaRPr>
          </a:p>
        </p:txBody>
      </p:sp>
      <p:sp>
        <p:nvSpPr>
          <p:cNvPr id="1048643" name="TextBox 2"/>
          <p:cNvSpPr txBox="1"/>
          <p:nvPr/>
        </p:nvSpPr>
        <p:spPr>
          <a:xfrm>
            <a:off x="914400" y="6785493"/>
            <a:ext cx="1815226" cy="637540"/>
          </a:xfrm>
          <a:prstGeom prst="rect">
            <a:avLst/>
          </a:prstGeom>
          <a:noFill/>
        </p:spPr>
        <p:txBody>
          <a:bodyPr wrap="none" rtlCol="0">
            <a:spAutoFit/>
          </a:bodyPr>
          <a:lstStyle/>
          <a:p>
            <a:r>
              <a:rPr lang="en-US" sz="3600" dirty="0">
                <a:latin typeface="Alegreya Sans" panose="020B0604020202020204" charset="0"/>
              </a:rPr>
              <a:t>Group 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3A18-D514-A8AE-CFAB-BBC8A951D0F5}"/>
              </a:ext>
            </a:extLst>
          </p:cNvPr>
          <p:cNvSpPr>
            <a:spLocks noGrp="1"/>
          </p:cNvSpPr>
          <p:nvPr>
            <p:ph type="ctrTitle"/>
          </p:nvPr>
        </p:nvSpPr>
        <p:spPr>
          <a:xfrm>
            <a:off x="1285875" y="409685"/>
            <a:ext cx="10145486" cy="1470025"/>
          </a:xfrm>
        </p:spPr>
        <p:txBody>
          <a:bodyPr>
            <a:noAutofit/>
          </a:bodyPr>
          <a:lstStyle/>
          <a:p>
            <a:pPr algn="l"/>
            <a:r>
              <a:rPr lang="en-IN" sz="6000" dirty="0">
                <a:latin typeface="Bookman Old Style" panose="02050604050505020204" pitchFamily="18" charset="0"/>
              </a:rPr>
              <a:t>PROMBLEM DEFINITION</a:t>
            </a:r>
          </a:p>
        </p:txBody>
      </p:sp>
      <p:sp>
        <p:nvSpPr>
          <p:cNvPr id="3" name="Subtitle 2">
            <a:extLst>
              <a:ext uri="{FF2B5EF4-FFF2-40B4-BE49-F238E27FC236}">
                <a16:creationId xmlns:a16="http://schemas.microsoft.com/office/drawing/2014/main" id="{8878C9EE-1A6D-5CAD-0706-FB3FE39AD065}"/>
              </a:ext>
            </a:extLst>
          </p:cNvPr>
          <p:cNvSpPr>
            <a:spLocks noGrp="1"/>
          </p:cNvSpPr>
          <p:nvPr>
            <p:ph type="subTitle" idx="1"/>
          </p:nvPr>
        </p:nvSpPr>
        <p:spPr>
          <a:xfrm>
            <a:off x="2543174" y="4282301"/>
            <a:ext cx="13201651" cy="1752600"/>
          </a:xfrm>
        </p:spPr>
        <p:txBody>
          <a:bodyPr>
            <a:noAutofit/>
          </a:bodyPr>
          <a:lstStyle/>
          <a:p>
            <a:pPr marL="482600" indent="-457200" algn="l">
              <a:lnSpc>
                <a:spcPct val="150000"/>
              </a:lnSpc>
              <a:buFont typeface="Wingdings" panose="05000000000000000000" pitchFamily="2" charset="2"/>
              <a:buChar char="Ø"/>
            </a:pP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indoor navigation problem refers to the challenge of guiding individuals or autonomous systems through complex indoor environments, such as shopping malls, airports, hospitals, or office buildings.</a:t>
            </a:r>
          </a:p>
          <a:p>
            <a:pPr marL="482600" indent="-457200" algn="l">
              <a:lnSpc>
                <a:spcPct val="150000"/>
              </a:lnSpc>
              <a:buFont typeface="Wingdings" panose="05000000000000000000" pitchFamily="2" charset="2"/>
              <a:buChar char="Ø"/>
            </a:pPr>
            <a:r>
              <a:rPr lang="en-US" sz="3200" dirty="0">
                <a:solidFill>
                  <a:schemeClr val="tx1"/>
                </a:solidFill>
                <a:latin typeface="Alegreya Sans" panose="020B0604020202020204" charset="0"/>
              </a:rPr>
              <a:t>Large campuses can be complex to navigate, especially for newcomers.</a:t>
            </a:r>
            <a:endPar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82600" indent="-457200" algn="l">
              <a:lnSpc>
                <a:spcPct val="150000"/>
              </a:lnSpc>
              <a:buFont typeface="Wingdings" panose="05000000000000000000" pitchFamily="2" charset="2"/>
              <a:buChar char="Ø"/>
            </a:pP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Unlike outdoor navigation, indoor environments lack the availability of GPS signals, making it difficult to rely on traditional navigation methods</a:t>
            </a:r>
          </a:p>
          <a:p>
            <a:pPr marL="482600" indent="-457200" algn="l">
              <a:lnSpc>
                <a:spcPct val="150000"/>
              </a:lnSpc>
              <a:buFont typeface="Wingdings" panose="05000000000000000000" pitchFamily="2" charset="2"/>
              <a:buChar char="Ø"/>
            </a:pP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D6B3A06-5206-379C-4E55-0C22F7444CFE}"/>
              </a:ext>
            </a:extLst>
          </p:cNvPr>
          <p:cNvSpPr txBox="1"/>
          <p:nvPr/>
        </p:nvSpPr>
        <p:spPr>
          <a:xfrm>
            <a:off x="-1" y="2419286"/>
            <a:ext cx="18288000" cy="1323439"/>
          </a:xfrm>
          <a:prstGeom prst="rect">
            <a:avLst/>
          </a:prstGeom>
          <a:noFill/>
        </p:spPr>
        <p:txBody>
          <a:bodyPr wrap="square" rtlCol="0">
            <a:spAutoFit/>
          </a:bodyPr>
          <a:lstStyle/>
          <a:p>
            <a:pPr lvl="1" algn="ctr"/>
            <a:r>
              <a:rPr lang="en-IN" sz="4000" i="1" dirty="0">
                <a:solidFill>
                  <a:schemeClr val="tx1"/>
                </a:solidFill>
                <a:effectLst/>
                <a:latin typeface="Merriweather" panose="00000500000000000000" pitchFamily="2" charset="0"/>
              </a:rPr>
              <a:t>Indoor Navigation </a:t>
            </a:r>
          </a:p>
          <a:p>
            <a:pPr lvl="1" algn="ctr"/>
            <a:r>
              <a:rPr lang="en-IN" sz="4000" i="1" dirty="0">
                <a:solidFill>
                  <a:schemeClr val="tx1"/>
                </a:solidFill>
                <a:effectLst/>
                <a:latin typeface="Merriweather" panose="00000500000000000000" pitchFamily="2" charset="0"/>
              </a:rPr>
              <a:t>Problem Definition</a:t>
            </a:r>
            <a:r>
              <a:rPr lang="en-IN" sz="4000" b="0" i="0" dirty="0">
                <a:solidFill>
                  <a:srgbClr val="D1D5DB"/>
                </a:solidFill>
                <a:effectLst/>
                <a:latin typeface="Merriweather" panose="00000500000000000000" pitchFamily="2" charset="0"/>
              </a:rPr>
              <a:t>:</a:t>
            </a:r>
            <a:endParaRPr lang="en-IN" sz="4000" dirty="0">
              <a:latin typeface="Merriweather" panose="00000500000000000000" pitchFamily="2" charset="0"/>
            </a:endParaRPr>
          </a:p>
        </p:txBody>
      </p:sp>
    </p:spTree>
    <p:extLst>
      <p:ext uri="{BB962C8B-B14F-4D97-AF65-F5344CB8AC3E}">
        <p14:creationId xmlns:p14="http://schemas.microsoft.com/office/powerpoint/2010/main" val="2419654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970E-44FB-CBEA-6C7C-93CB0B7A86E0}"/>
              </a:ext>
            </a:extLst>
          </p:cNvPr>
          <p:cNvSpPr>
            <a:spLocks noGrp="1"/>
          </p:cNvSpPr>
          <p:nvPr>
            <p:ph type="ctrTitle"/>
          </p:nvPr>
        </p:nvSpPr>
        <p:spPr>
          <a:xfrm>
            <a:off x="0" y="1420068"/>
            <a:ext cx="18288000" cy="1470025"/>
          </a:xfrm>
        </p:spPr>
        <p:txBody>
          <a:bodyPr>
            <a:normAutofit fontScale="90000"/>
          </a:bodyPr>
          <a:lstStyle/>
          <a:p>
            <a:r>
              <a:rPr lang="en-IN" sz="4400" i="1" dirty="0">
                <a:solidFill>
                  <a:schemeClr val="tx1"/>
                </a:solidFill>
                <a:effectLst/>
                <a:latin typeface="Merriweather" panose="00000500000000000000" pitchFamily="2" charset="0"/>
              </a:rPr>
              <a:t>Parking Spot Finder </a:t>
            </a:r>
            <a:br>
              <a:rPr lang="en-IN" sz="4400" i="1" dirty="0">
                <a:solidFill>
                  <a:schemeClr val="tx1"/>
                </a:solidFill>
                <a:effectLst/>
                <a:latin typeface="Merriweather" panose="00000500000000000000" pitchFamily="2" charset="0"/>
              </a:rPr>
            </a:br>
            <a:r>
              <a:rPr lang="en-IN" sz="4400" i="1" dirty="0">
                <a:solidFill>
                  <a:schemeClr val="tx1"/>
                </a:solidFill>
                <a:effectLst/>
                <a:latin typeface="Merriweather" panose="00000500000000000000" pitchFamily="2" charset="0"/>
              </a:rPr>
              <a:t>Problem Definition</a:t>
            </a:r>
            <a:br>
              <a:rPr lang="en-IN" sz="4400" dirty="0">
                <a:solidFill>
                  <a:schemeClr val="tx1"/>
                </a:solidFill>
                <a:latin typeface="Merriweather" panose="00000500000000000000" pitchFamily="2" charset="0"/>
              </a:rPr>
            </a:br>
            <a:endParaRPr lang="en-IN" dirty="0">
              <a:latin typeface="Merriweather" panose="00000500000000000000" pitchFamily="2" charset="0"/>
            </a:endParaRPr>
          </a:p>
        </p:txBody>
      </p:sp>
      <p:sp>
        <p:nvSpPr>
          <p:cNvPr id="3" name="Subtitle 2">
            <a:extLst>
              <a:ext uri="{FF2B5EF4-FFF2-40B4-BE49-F238E27FC236}">
                <a16:creationId xmlns:a16="http://schemas.microsoft.com/office/drawing/2014/main" id="{8CADD252-E8B6-CA5A-86E5-07F0E871595A}"/>
              </a:ext>
            </a:extLst>
          </p:cNvPr>
          <p:cNvSpPr>
            <a:spLocks noGrp="1"/>
          </p:cNvSpPr>
          <p:nvPr>
            <p:ph type="subTitle" idx="1"/>
          </p:nvPr>
        </p:nvSpPr>
        <p:spPr>
          <a:xfrm>
            <a:off x="1950243" y="3605213"/>
            <a:ext cx="13792677" cy="1752600"/>
          </a:xfrm>
        </p:spPr>
        <p:txBody>
          <a:bodyPr>
            <a:noAutofit/>
          </a:bodyPr>
          <a:lstStyle/>
          <a:p>
            <a:pPr marL="457200" indent="-457200" algn="l">
              <a:lnSpc>
                <a:spcPct val="170000"/>
              </a:lnSpc>
              <a:buFont typeface="Wingdings" panose="05000000000000000000" pitchFamily="2" charset="2"/>
              <a:buChar char="Ø"/>
            </a:pP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parking spot finder problem involves the task of locating available parking spaces within a specific area, such as a parking garage, parking lot, or urban street parking. </a:t>
            </a:r>
          </a:p>
          <a:p>
            <a:pPr marL="457200" indent="-457200" algn="l">
              <a:lnSpc>
                <a:spcPct val="170000"/>
              </a:lnSpc>
              <a:buFont typeface="Wingdings" panose="05000000000000000000" pitchFamily="2" charset="2"/>
              <a:buChar char="Ø"/>
            </a:pP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problem aims to address the challenge of limited parking availability and the time-consuming process of manually searching for vacant parking spots.</a:t>
            </a: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752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B2B5-1E2F-D073-7DD4-8152D965731D}"/>
              </a:ext>
            </a:extLst>
          </p:cNvPr>
          <p:cNvSpPr>
            <a:spLocks noGrp="1"/>
          </p:cNvSpPr>
          <p:nvPr>
            <p:ph type="ctrTitle"/>
          </p:nvPr>
        </p:nvSpPr>
        <p:spPr>
          <a:xfrm>
            <a:off x="1214438" y="485457"/>
            <a:ext cx="11251882" cy="1470025"/>
          </a:xfrm>
        </p:spPr>
        <p:txBody>
          <a:bodyPr>
            <a:noAutofit/>
          </a:bodyPr>
          <a:lstStyle/>
          <a:p>
            <a:pPr algn="l"/>
            <a:r>
              <a:rPr lang="en-IN" sz="6000" dirty="0">
                <a:solidFill>
                  <a:schemeClr val="tx1"/>
                </a:solidFill>
                <a:latin typeface="Bookman Old Style" panose="02050604050505020204" pitchFamily="18" charset="0"/>
                <a:ea typeface="Microsoft Himalaya" panose="01010100010101010101" pitchFamily="2" charset="0"/>
                <a:cs typeface="Microsoft Himalaya" panose="01010100010101010101" pitchFamily="2" charset="0"/>
              </a:rPr>
              <a:t>PROBLEM IDENTIFICATION</a:t>
            </a:r>
          </a:p>
        </p:txBody>
      </p:sp>
      <p:sp>
        <p:nvSpPr>
          <p:cNvPr id="3" name="Subtitle 2">
            <a:extLst>
              <a:ext uri="{FF2B5EF4-FFF2-40B4-BE49-F238E27FC236}">
                <a16:creationId xmlns:a16="http://schemas.microsoft.com/office/drawing/2014/main" id="{E3D6B472-D91C-28B5-6B4D-17F108E1929B}"/>
              </a:ext>
            </a:extLst>
          </p:cNvPr>
          <p:cNvSpPr>
            <a:spLocks noGrp="1"/>
          </p:cNvSpPr>
          <p:nvPr>
            <p:ph type="subTitle" idx="1"/>
          </p:nvPr>
        </p:nvSpPr>
        <p:spPr>
          <a:xfrm>
            <a:off x="2001678" y="4071937"/>
            <a:ext cx="14203679" cy="1752600"/>
          </a:xfrm>
        </p:spPr>
        <p:txBody>
          <a:bodyPr>
            <a:noAutofit/>
          </a:bodyPr>
          <a:lstStyle/>
          <a:p>
            <a:pPr marL="482600" indent="-457200" algn="l">
              <a:lnSpc>
                <a:spcPct val="150000"/>
              </a:lnSpc>
              <a:buFont typeface="Wingdings" panose="05000000000000000000" pitchFamily="2" charset="2"/>
              <a:buChar char="Ø"/>
            </a:pP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Individuals with disabilities or special requirements may face additional challenges in indoor navigation, such as finding accessible routes, elevators, or facilities tailored to their needs.</a:t>
            </a:r>
          </a:p>
          <a:p>
            <a:pPr marL="482600" indent="-457200" algn="l">
              <a:lnSpc>
                <a:spcPct val="150000"/>
              </a:lnSpc>
              <a:buFont typeface="Wingdings" panose="05000000000000000000" pitchFamily="2" charset="2"/>
              <a:buChar char="Ø"/>
            </a:pP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Indoor navigation needs to consider various obstacles such as walls, furniture, escalators, and crowds of people. Moreover, indoor environments are dynamic, with changes in furniture arrangements, temporary barriers, or ongoing renovations, making it challenging to maintain up-to-date navigation information.</a:t>
            </a:r>
          </a:p>
        </p:txBody>
      </p:sp>
      <p:sp>
        <p:nvSpPr>
          <p:cNvPr id="4" name="TextBox 3">
            <a:extLst>
              <a:ext uri="{FF2B5EF4-FFF2-40B4-BE49-F238E27FC236}">
                <a16:creationId xmlns:a16="http://schemas.microsoft.com/office/drawing/2014/main" id="{DEDDB4A4-1E2F-296C-12AA-BF8BDD821B2B}"/>
              </a:ext>
            </a:extLst>
          </p:cNvPr>
          <p:cNvSpPr txBox="1"/>
          <p:nvPr/>
        </p:nvSpPr>
        <p:spPr>
          <a:xfrm>
            <a:off x="1859280" y="2258078"/>
            <a:ext cx="14203680" cy="1323439"/>
          </a:xfrm>
          <a:prstGeom prst="rect">
            <a:avLst/>
          </a:prstGeom>
          <a:noFill/>
        </p:spPr>
        <p:txBody>
          <a:bodyPr wrap="square" rtlCol="0">
            <a:spAutoFit/>
          </a:bodyPr>
          <a:lstStyle/>
          <a:p>
            <a:pPr algn="ctr"/>
            <a:r>
              <a:rPr lang="en-IN" sz="4000" i="1" dirty="0">
                <a:solidFill>
                  <a:schemeClr val="tx1"/>
                </a:solidFill>
                <a:effectLst/>
                <a:latin typeface="Merriweather" panose="00000500000000000000" pitchFamily="2" charset="0"/>
              </a:rPr>
              <a:t>Indoor Navigation </a:t>
            </a:r>
          </a:p>
          <a:p>
            <a:pPr algn="ctr"/>
            <a:r>
              <a:rPr lang="en-IN" sz="4000" i="1" dirty="0">
                <a:solidFill>
                  <a:schemeClr val="tx1"/>
                </a:solidFill>
                <a:effectLst/>
                <a:latin typeface="Merriweather" panose="00000500000000000000" pitchFamily="2" charset="0"/>
              </a:rPr>
              <a:t>Problem </a:t>
            </a:r>
            <a:r>
              <a:rPr lang="en-IN" sz="4000" i="1" dirty="0">
                <a:solidFill>
                  <a:schemeClr val="tx1"/>
                </a:solidFill>
                <a:latin typeface="Merriweather" panose="00000500000000000000" pitchFamily="2" charset="0"/>
              </a:rPr>
              <a:t>Identification</a:t>
            </a:r>
            <a:endParaRPr lang="en-IN" sz="4000" dirty="0"/>
          </a:p>
        </p:txBody>
      </p:sp>
    </p:spTree>
    <p:extLst>
      <p:ext uri="{BB962C8B-B14F-4D97-AF65-F5344CB8AC3E}">
        <p14:creationId xmlns:p14="http://schemas.microsoft.com/office/powerpoint/2010/main" val="156739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98FF-43E1-70D0-76B0-87AA100312AD}"/>
              </a:ext>
            </a:extLst>
          </p:cNvPr>
          <p:cNvSpPr>
            <a:spLocks noGrp="1"/>
          </p:cNvSpPr>
          <p:nvPr>
            <p:ph type="ctrTitle"/>
          </p:nvPr>
        </p:nvSpPr>
        <p:spPr>
          <a:xfrm>
            <a:off x="0" y="895985"/>
            <a:ext cx="18288000" cy="1470025"/>
          </a:xfrm>
        </p:spPr>
        <p:txBody>
          <a:bodyPr/>
          <a:lstStyle/>
          <a:p>
            <a:r>
              <a:rPr lang="en-IN" sz="4400" i="1" dirty="0">
                <a:solidFill>
                  <a:schemeClr val="tx1"/>
                </a:solidFill>
                <a:effectLst/>
                <a:latin typeface="Merriweather" panose="00000500000000000000" pitchFamily="2" charset="0"/>
              </a:rPr>
              <a:t>Parking Spot Finder </a:t>
            </a:r>
            <a:br>
              <a:rPr lang="en-IN" sz="4400" i="1" dirty="0">
                <a:solidFill>
                  <a:schemeClr val="tx1"/>
                </a:solidFill>
                <a:effectLst/>
                <a:latin typeface="Merriweather" panose="00000500000000000000" pitchFamily="2" charset="0"/>
              </a:rPr>
            </a:br>
            <a:r>
              <a:rPr lang="en-IN" sz="4400" i="1" dirty="0">
                <a:solidFill>
                  <a:schemeClr val="tx1"/>
                </a:solidFill>
                <a:effectLst/>
                <a:latin typeface="Merriweather" panose="00000500000000000000" pitchFamily="2" charset="0"/>
              </a:rPr>
              <a:t>Problem Definition</a:t>
            </a:r>
            <a:endParaRPr lang="en-IN" dirty="0"/>
          </a:p>
        </p:txBody>
      </p:sp>
      <p:sp>
        <p:nvSpPr>
          <p:cNvPr id="3" name="Subtitle 2">
            <a:extLst>
              <a:ext uri="{FF2B5EF4-FFF2-40B4-BE49-F238E27FC236}">
                <a16:creationId xmlns:a16="http://schemas.microsoft.com/office/drawing/2014/main" id="{1432C758-575A-74DF-129F-ED889DD63407}"/>
              </a:ext>
            </a:extLst>
          </p:cNvPr>
          <p:cNvSpPr>
            <a:spLocks noGrp="1"/>
          </p:cNvSpPr>
          <p:nvPr>
            <p:ph type="subTitle" idx="1"/>
          </p:nvPr>
        </p:nvSpPr>
        <p:spPr>
          <a:xfrm>
            <a:off x="1905000" y="3032760"/>
            <a:ext cx="14478000" cy="1752600"/>
          </a:xfrm>
        </p:spPr>
        <p:txBody>
          <a:bodyPr>
            <a:noAutofit/>
          </a:bodyPr>
          <a:lstStyle/>
          <a:p>
            <a:pPr marL="482600" indent="-457200" algn="l">
              <a:lnSpc>
                <a:spcPct val="150000"/>
              </a:lnSpc>
              <a:buFont typeface="Wingdings" panose="05000000000000000000" pitchFamily="2" charset="2"/>
              <a:buChar char="Ø"/>
            </a:pPr>
            <a:r>
              <a:rPr lang="en-US" sz="3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Finding an available parking spot can be a time-consuming task, especially in busy areas, crowded parking lots, or during peak hours. The lack of real-time information on parking spot availability can lead to frustration and wasted time for drivers.</a:t>
            </a:r>
          </a:p>
          <a:p>
            <a:pPr marL="482600" indent="-457200" algn="l">
              <a:lnSpc>
                <a:spcPct val="150000"/>
              </a:lnSpc>
              <a:buFont typeface="Wingdings" panose="05000000000000000000" pitchFamily="2" charset="2"/>
              <a:buChar char="Ø"/>
            </a:pPr>
            <a:r>
              <a:rPr lang="en-US" sz="3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Poor parking space management and utilization can result in congested parking lots, inefficient use of space, and difficulties in finding vacant spots. This can lead to increased traffic, wasted fuel, and environmental impact.</a:t>
            </a:r>
          </a:p>
          <a:p>
            <a:pPr marL="482600" indent="-457200" algn="l">
              <a:lnSpc>
                <a:spcPct val="150000"/>
              </a:lnSpc>
              <a:buFont typeface="Wingdings" panose="05000000000000000000" pitchFamily="2" charset="2"/>
              <a:buChar char="Ø"/>
            </a:pPr>
            <a:r>
              <a:rPr lang="en-US" sz="3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Drivers with specific requirements, such as accessible parking spots, electric vehicle charging stations, or larger parking spaces for oversized vehicles, face difficulties in identifying suitable parking options that meet their needs.</a:t>
            </a:r>
          </a:p>
          <a:p>
            <a:pPr marL="482600" indent="-457200" algn="l">
              <a:buFont typeface="Wingdings" panose="05000000000000000000" pitchFamily="2" charset="2"/>
              <a:buChar char="Ø"/>
            </a:pP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497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1A52B-94CD-9E8A-31EE-32B306DEB91C}"/>
              </a:ext>
            </a:extLst>
          </p:cNvPr>
          <p:cNvSpPr>
            <a:spLocks noGrp="1"/>
          </p:cNvSpPr>
          <p:nvPr>
            <p:ph type="ctrTitle"/>
          </p:nvPr>
        </p:nvSpPr>
        <p:spPr>
          <a:xfrm>
            <a:off x="0" y="94500"/>
            <a:ext cx="18288000" cy="1470025"/>
          </a:xfrm>
        </p:spPr>
        <p:txBody>
          <a:bodyPr/>
          <a:lstStyle/>
          <a:p>
            <a:r>
              <a:rPr lang="en-IN" i="1" dirty="0">
                <a:effectLst>
                  <a:outerShdw blurRad="50800" dist="38100" dir="5400000" algn="t" rotWithShape="0">
                    <a:prstClr val="black">
                      <a:alpha val="50000"/>
                    </a:prstClr>
                  </a:outerShdw>
                </a:effectLst>
                <a:latin typeface="Merriweather" panose="00000500000000000000" pitchFamily="2" charset="0"/>
              </a:rPr>
              <a:t>Indoor Navigation</a:t>
            </a:r>
          </a:p>
        </p:txBody>
      </p:sp>
      <p:sp>
        <p:nvSpPr>
          <p:cNvPr id="3" name="Subtitle 2">
            <a:extLst>
              <a:ext uri="{FF2B5EF4-FFF2-40B4-BE49-F238E27FC236}">
                <a16:creationId xmlns:a16="http://schemas.microsoft.com/office/drawing/2014/main" id="{FB0DA137-A2FE-E97B-0768-1E17FDD54FC2}"/>
              </a:ext>
            </a:extLst>
          </p:cNvPr>
          <p:cNvSpPr>
            <a:spLocks noGrp="1"/>
          </p:cNvSpPr>
          <p:nvPr>
            <p:ph type="subTitle" idx="1"/>
          </p:nvPr>
        </p:nvSpPr>
        <p:spPr>
          <a:xfrm>
            <a:off x="2377440" y="1977449"/>
            <a:ext cx="5516880" cy="807720"/>
          </a:xfrm>
        </p:spPr>
        <p:txBody>
          <a:bodyPr>
            <a:normAutofit/>
          </a:bodyPr>
          <a:lstStyle/>
          <a:p>
            <a:r>
              <a:rPr lang="en-IN" sz="4000" b="1" dirty="0">
                <a:solidFill>
                  <a:schemeClr val="tx1"/>
                </a:solidFill>
              </a:rPr>
              <a:t>SCOPE</a:t>
            </a:r>
          </a:p>
          <a:p>
            <a:endParaRPr lang="en-IN" sz="4000" b="1" dirty="0">
              <a:solidFill>
                <a:schemeClr val="tx1"/>
              </a:solidFill>
            </a:endParaRPr>
          </a:p>
        </p:txBody>
      </p:sp>
      <p:sp>
        <p:nvSpPr>
          <p:cNvPr id="6" name="TextBox 5">
            <a:extLst>
              <a:ext uri="{FF2B5EF4-FFF2-40B4-BE49-F238E27FC236}">
                <a16:creationId xmlns:a16="http://schemas.microsoft.com/office/drawing/2014/main" id="{25F6A4A1-561E-08EA-01B0-678F8371BD3E}"/>
              </a:ext>
            </a:extLst>
          </p:cNvPr>
          <p:cNvSpPr txBox="1"/>
          <p:nvPr/>
        </p:nvSpPr>
        <p:spPr>
          <a:xfrm>
            <a:off x="9250680" y="2088921"/>
            <a:ext cx="8061961" cy="584775"/>
          </a:xfrm>
          <a:prstGeom prst="rect">
            <a:avLst/>
          </a:prstGeom>
          <a:noFill/>
        </p:spPr>
        <p:txBody>
          <a:bodyPr wrap="square" rtlCol="0">
            <a:spAutoFit/>
          </a:bodyPr>
          <a:lstStyle/>
          <a:p>
            <a:pPr algn="ctr"/>
            <a:r>
              <a:rPr lang="en-IN" sz="3200" b="1" dirty="0"/>
              <a:t>OBJECTIVES</a:t>
            </a:r>
          </a:p>
        </p:txBody>
      </p:sp>
      <p:sp>
        <p:nvSpPr>
          <p:cNvPr id="7" name="TextBox 6">
            <a:extLst>
              <a:ext uri="{FF2B5EF4-FFF2-40B4-BE49-F238E27FC236}">
                <a16:creationId xmlns:a16="http://schemas.microsoft.com/office/drawing/2014/main" id="{D1C3B61E-E1C1-2CA8-F251-ADB6FCB2F2B7}"/>
              </a:ext>
            </a:extLst>
          </p:cNvPr>
          <p:cNvSpPr txBox="1"/>
          <p:nvPr/>
        </p:nvSpPr>
        <p:spPr>
          <a:xfrm>
            <a:off x="1569721" y="3276600"/>
            <a:ext cx="7132318" cy="6555641"/>
          </a:xfrm>
          <a:prstGeom prst="rect">
            <a:avLst/>
          </a:prstGeom>
          <a:noFill/>
        </p:spPr>
        <p:txBody>
          <a:bodyPr wrap="square" rtlCol="0">
            <a:spAutoFit/>
          </a:bodyPr>
          <a:lstStyle/>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Indoor navigation systems can be designed for a wide range of indoor environments, including shopping malls, airports, hospitals, office buildings, universities, and more</a:t>
            </a:r>
          </a:p>
          <a:p>
            <a:pPr marL="457200" indent="-457200" algn="l">
              <a:buFont typeface="Wingdings" panose="05000000000000000000" pitchFamily="2" charset="2"/>
              <a:buChar char="Ø"/>
            </a:pPr>
            <a:endPar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scope includes providing real-time navigation guidance, considering factors such as obstacles, floor plans, points of interest, and efficient route planning within the indoor environment.</a:t>
            </a:r>
          </a:p>
          <a:p>
            <a:pPr marL="457200" indent="-457200" algn="l">
              <a:buFont typeface="Wingdings" panose="05000000000000000000" pitchFamily="2" charset="2"/>
              <a:buChar char="Ø"/>
            </a:pPr>
            <a:endPar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Indoor navigation solutions can be developed for various user groups, including individuals, groups, and autonomous systems like robots or drones.</a:t>
            </a:r>
          </a:p>
        </p:txBody>
      </p:sp>
      <p:sp>
        <p:nvSpPr>
          <p:cNvPr id="9" name="TextBox 8">
            <a:extLst>
              <a:ext uri="{FF2B5EF4-FFF2-40B4-BE49-F238E27FC236}">
                <a16:creationId xmlns:a16="http://schemas.microsoft.com/office/drawing/2014/main" id="{10B4E847-9077-3F00-6334-AB04C85B9075}"/>
              </a:ext>
            </a:extLst>
          </p:cNvPr>
          <p:cNvSpPr txBox="1"/>
          <p:nvPr/>
        </p:nvSpPr>
        <p:spPr>
          <a:xfrm>
            <a:off x="10134603" y="3261359"/>
            <a:ext cx="6964678" cy="6555641"/>
          </a:xfrm>
          <a:prstGeom prst="rect">
            <a:avLst/>
          </a:prstGeom>
          <a:noFill/>
        </p:spPr>
        <p:txBody>
          <a:bodyPr wrap="square" rtlCol="0">
            <a:spAutoFit/>
          </a:bodyPr>
          <a:lstStyle/>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Develop accurate and reliable indoor positioning systems that can compensate for the lack of GPS signals and provide precise location information within indoor environments.</a:t>
            </a:r>
          </a:p>
          <a:p>
            <a:pPr marL="457200" indent="-457200" algn="l">
              <a:buFont typeface="Wingdings" panose="05000000000000000000" pitchFamily="2" charset="2"/>
              <a:buChar char="Ø"/>
            </a:pPr>
            <a:endPar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Provide users with real-time navigation guidance, displaying optimal routes, points of interest, and relevant information to facilitate efficient and seamless navigation.</a:t>
            </a:r>
          </a:p>
          <a:p>
            <a:pPr marL="457200" indent="-457200" algn="l">
              <a:buFont typeface="Wingdings" panose="05000000000000000000" pitchFamily="2" charset="2"/>
              <a:buChar char="Ø"/>
            </a:pPr>
            <a:endPar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Improve user experience by reducing confusion, minimizing travel time, and enhancing overall satisfaction in navigating complex indoor environments.</a:t>
            </a:r>
          </a:p>
        </p:txBody>
      </p:sp>
    </p:spTree>
    <p:extLst>
      <p:ext uri="{BB962C8B-B14F-4D97-AF65-F5344CB8AC3E}">
        <p14:creationId xmlns:p14="http://schemas.microsoft.com/office/powerpoint/2010/main" val="385779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248FD-3B0E-6173-768D-27EB9F9D9E90}"/>
              </a:ext>
            </a:extLst>
          </p:cNvPr>
          <p:cNvSpPr>
            <a:spLocks noGrp="1"/>
          </p:cNvSpPr>
          <p:nvPr>
            <p:ph type="ctrTitle"/>
          </p:nvPr>
        </p:nvSpPr>
        <p:spPr>
          <a:xfrm>
            <a:off x="0" y="347345"/>
            <a:ext cx="18288000" cy="1470025"/>
          </a:xfrm>
        </p:spPr>
        <p:txBody>
          <a:bodyPr/>
          <a:lstStyle/>
          <a:p>
            <a:r>
              <a:rPr lang="en-IN" i="1" dirty="0">
                <a:effectLst>
                  <a:outerShdw blurRad="50800" dist="38100" algn="l" rotWithShape="0">
                    <a:prstClr val="black">
                      <a:alpha val="40000"/>
                    </a:prstClr>
                  </a:outerShdw>
                </a:effectLst>
                <a:latin typeface="Merriweather" panose="00000500000000000000" pitchFamily="2" charset="0"/>
              </a:rPr>
              <a:t>Parking Spot Finder</a:t>
            </a:r>
          </a:p>
        </p:txBody>
      </p:sp>
      <p:sp>
        <p:nvSpPr>
          <p:cNvPr id="3" name="Subtitle 2">
            <a:extLst>
              <a:ext uri="{FF2B5EF4-FFF2-40B4-BE49-F238E27FC236}">
                <a16:creationId xmlns:a16="http://schemas.microsoft.com/office/drawing/2014/main" id="{15AEA0BD-9CA5-0D06-3136-21FD4E2F4455}"/>
              </a:ext>
            </a:extLst>
          </p:cNvPr>
          <p:cNvSpPr>
            <a:spLocks noGrp="1"/>
          </p:cNvSpPr>
          <p:nvPr>
            <p:ph type="subTitle" idx="1"/>
          </p:nvPr>
        </p:nvSpPr>
        <p:spPr>
          <a:xfrm>
            <a:off x="1493520" y="1834515"/>
            <a:ext cx="6400800" cy="746760"/>
          </a:xfrm>
        </p:spPr>
        <p:txBody>
          <a:bodyPr>
            <a:noAutofit/>
          </a:bodyPr>
          <a:lstStyle/>
          <a:p>
            <a:r>
              <a:rPr lang="en-IN" sz="4000" b="1" dirty="0">
                <a:solidFill>
                  <a:schemeClr val="tx1"/>
                </a:solidFill>
                <a:latin typeface="+mj-lt"/>
              </a:rPr>
              <a:t>SCOPES</a:t>
            </a:r>
          </a:p>
        </p:txBody>
      </p:sp>
      <p:sp>
        <p:nvSpPr>
          <p:cNvPr id="4" name="TextBox 3">
            <a:extLst>
              <a:ext uri="{FF2B5EF4-FFF2-40B4-BE49-F238E27FC236}">
                <a16:creationId xmlns:a16="http://schemas.microsoft.com/office/drawing/2014/main" id="{C89DACAA-8A37-D775-A7F3-183AC7EA522C}"/>
              </a:ext>
            </a:extLst>
          </p:cNvPr>
          <p:cNvSpPr txBox="1"/>
          <p:nvPr/>
        </p:nvSpPr>
        <p:spPr>
          <a:xfrm>
            <a:off x="11216640" y="2086362"/>
            <a:ext cx="5989320" cy="707886"/>
          </a:xfrm>
          <a:prstGeom prst="rect">
            <a:avLst/>
          </a:prstGeom>
          <a:noFill/>
        </p:spPr>
        <p:txBody>
          <a:bodyPr wrap="square" rtlCol="0">
            <a:spAutoFit/>
          </a:bodyPr>
          <a:lstStyle/>
          <a:p>
            <a:r>
              <a:rPr lang="en-IN" sz="4000" b="1" dirty="0">
                <a:latin typeface="Arial" panose="020B0604020202020204" pitchFamily="34" charset="0"/>
                <a:cs typeface="Arial" panose="020B0604020202020204" pitchFamily="34" charset="0"/>
              </a:rPr>
              <a:t>OBJECTIVE</a:t>
            </a:r>
          </a:p>
        </p:txBody>
      </p:sp>
      <p:sp>
        <p:nvSpPr>
          <p:cNvPr id="5" name="TextBox 4">
            <a:extLst>
              <a:ext uri="{FF2B5EF4-FFF2-40B4-BE49-F238E27FC236}">
                <a16:creationId xmlns:a16="http://schemas.microsoft.com/office/drawing/2014/main" id="{3DCF8A61-B2F5-AD92-47B2-DE343D760185}"/>
              </a:ext>
            </a:extLst>
          </p:cNvPr>
          <p:cNvSpPr txBox="1"/>
          <p:nvPr/>
        </p:nvSpPr>
        <p:spPr>
          <a:xfrm>
            <a:off x="1493520" y="3230880"/>
            <a:ext cx="6979920" cy="6555641"/>
          </a:xfrm>
          <a:prstGeom prst="rect">
            <a:avLst/>
          </a:prstGeom>
          <a:noFill/>
        </p:spPr>
        <p:txBody>
          <a:bodyPr wrap="square" rtlCol="0">
            <a:spAutoFit/>
          </a:bodyPr>
          <a:lstStyle/>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scope encompasses various types of parking areas, including parking garages, parking lots, on-street parking, and designated parking zones in urban areas.</a:t>
            </a:r>
          </a:p>
          <a:p>
            <a:pPr marL="457200" indent="-457200" algn="l">
              <a:buFont typeface="Wingdings" panose="05000000000000000000" pitchFamily="2" charset="2"/>
              <a:buChar char="Ø"/>
            </a:pPr>
            <a:endPar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Integration with sensors, cameras, or other technologies can be explored to monitor parking spot availability and provide real-time updates.</a:t>
            </a:r>
          </a:p>
          <a:p>
            <a:pPr marL="457200" indent="-457200" algn="l">
              <a:buFont typeface="Wingdings" panose="05000000000000000000" pitchFamily="2" charset="2"/>
              <a:buChar char="Ø"/>
            </a:pPr>
            <a:endPar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Solutions can be designed for both individual drivers and parking facility operators, offering benefits such as improved parking efficiency, reduced congestion, and revenue optimization.</a:t>
            </a:r>
          </a:p>
        </p:txBody>
      </p:sp>
      <p:sp>
        <p:nvSpPr>
          <p:cNvPr id="8" name="TextBox 7">
            <a:extLst>
              <a:ext uri="{FF2B5EF4-FFF2-40B4-BE49-F238E27FC236}">
                <a16:creationId xmlns:a16="http://schemas.microsoft.com/office/drawing/2014/main" id="{5B6771A9-9E94-6B1B-C3F5-9F119633E0A8}"/>
              </a:ext>
            </a:extLst>
          </p:cNvPr>
          <p:cNvSpPr txBox="1"/>
          <p:nvPr/>
        </p:nvSpPr>
        <p:spPr>
          <a:xfrm>
            <a:off x="9814562" y="3063240"/>
            <a:ext cx="6751318" cy="6124754"/>
          </a:xfrm>
          <a:prstGeom prst="rect">
            <a:avLst/>
          </a:prstGeom>
          <a:noFill/>
        </p:spPr>
        <p:txBody>
          <a:bodyPr wrap="square" rtlCol="0">
            <a:spAutoFit/>
          </a:bodyPr>
          <a:lstStyle/>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rPr>
              <a:t>Develop a reliable and user-friendly system that enables drivers to quickly locate </a:t>
            </a:r>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available</a:t>
            </a:r>
            <a:r>
              <a:rPr lang="en-US" sz="2800" b="0" i="0" dirty="0">
                <a:solidFill>
                  <a:schemeClr val="tx1"/>
                </a:solidFill>
                <a:effectLst/>
                <a:latin typeface="Calibri" panose="020F0502020204030204" pitchFamily="34" charset="0"/>
              </a:rPr>
              <a:t> parking spots, reducing the time spent searching for parking.</a:t>
            </a:r>
          </a:p>
          <a:p>
            <a:pPr marL="457200" indent="-457200" algn="l">
              <a:buFont typeface="Wingdings" panose="05000000000000000000" pitchFamily="2" charset="2"/>
              <a:buChar char="Ø"/>
            </a:pPr>
            <a:endParaRPr lang="en-US" sz="2800" b="0" i="0" dirty="0">
              <a:solidFill>
                <a:schemeClr val="tx1"/>
              </a:solidFill>
              <a:effectLst/>
              <a:latin typeface="Calibri" panose="020F0502020204030204" pitchFamily="34" charset="0"/>
            </a:endParaRPr>
          </a:p>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rPr>
              <a:t>Provide real-time updates on parking spot availability to improve parking efficiency and reduce congestion in parking facilities and urban areas.</a:t>
            </a:r>
          </a:p>
          <a:p>
            <a:pPr marL="457200" indent="-457200" algn="l">
              <a:buFont typeface="Wingdings" panose="05000000000000000000" pitchFamily="2" charset="2"/>
              <a:buChar char="Ø"/>
            </a:pPr>
            <a:endParaRPr lang="en-US" sz="2800" b="0" i="0" dirty="0">
              <a:solidFill>
                <a:schemeClr val="tx1"/>
              </a:solidFill>
              <a:effectLst/>
              <a:latin typeface="Calibri" panose="020F0502020204030204" pitchFamily="34" charset="0"/>
            </a:endParaRPr>
          </a:p>
          <a:p>
            <a:pPr marL="457200" indent="-457200" algn="l">
              <a:buFont typeface="Wingdings" panose="05000000000000000000" pitchFamily="2" charset="2"/>
              <a:buChar char="Ø"/>
            </a:pPr>
            <a:r>
              <a:rPr lang="en-US" sz="2800" b="0" i="0" dirty="0">
                <a:solidFill>
                  <a:schemeClr val="tx1"/>
                </a:solidFill>
                <a:effectLst/>
                <a:latin typeface="Calibri" panose="020F0502020204030204" pitchFamily="34" charset="0"/>
              </a:rPr>
              <a:t>Enhance the user experience by offering additional information such as parking rates, time restrictions, and amenities associated with parking spots.</a:t>
            </a:r>
          </a:p>
        </p:txBody>
      </p:sp>
    </p:spTree>
    <p:extLst>
      <p:ext uri="{BB962C8B-B14F-4D97-AF65-F5344CB8AC3E}">
        <p14:creationId xmlns:p14="http://schemas.microsoft.com/office/powerpoint/2010/main" val="1418473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5231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TM10001115[[fn=Parcel]]</Template>
  <TotalTime>9</TotalTime>
  <Words>1244</Words>
  <Application>Microsoft Office PowerPoint</Application>
  <PresentationFormat>Custom</PresentationFormat>
  <Paragraphs>120</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Merriweather</vt:lpstr>
      <vt:lpstr>Alegreya Sans Medium</vt:lpstr>
      <vt:lpstr>Calibri</vt:lpstr>
      <vt:lpstr>Bookman Old Style</vt:lpstr>
      <vt:lpstr>Wingdings</vt:lpstr>
      <vt:lpstr>Alegreya Sans</vt:lpstr>
      <vt:lpstr>Office Theme</vt:lpstr>
      <vt:lpstr>PowerPoint Presentation</vt:lpstr>
      <vt:lpstr>PowerPoint Presentation</vt:lpstr>
      <vt:lpstr>PROMBLEM DEFINITION</vt:lpstr>
      <vt:lpstr>Parking Spot Finder  Problem Definition </vt:lpstr>
      <vt:lpstr>PROBLEM IDENTIFICATION</vt:lpstr>
      <vt:lpstr>Parking Spot Finder  Problem Definition</vt:lpstr>
      <vt:lpstr>Indoor Navigation</vt:lpstr>
      <vt:lpstr>Parking Spot Finder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Varad</dc:creator>
  <cp:lastModifiedBy>Sudesh Bansode</cp:lastModifiedBy>
  <cp:revision>4</cp:revision>
  <dcterms:created xsi:type="dcterms:W3CDTF">2023-06-02T05:34:13Z</dcterms:created>
  <dcterms:modified xsi:type="dcterms:W3CDTF">2023-06-08T20:42:42Z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177f82391fc14ecc89b0244ea21e4756</vt:lpwstr>
  </property>
</Properties>
</file>